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5" r:id="rId3"/>
    <p:sldMasterId id="2147483674" r:id="rId4"/>
    <p:sldMasterId id="2147483705" r:id="rId5"/>
    <p:sldMasterId id="2147483720" r:id="rId6"/>
    <p:sldMasterId id="2147483733" r:id="rId7"/>
  </p:sldMasterIdLst>
  <p:notesMasterIdLst>
    <p:notesMasterId r:id="rId34"/>
  </p:notesMasterIdLst>
  <p:handoutMasterIdLst>
    <p:handoutMasterId r:id="rId35"/>
  </p:handoutMasterIdLst>
  <p:sldIdLst>
    <p:sldId id="310" r:id="rId8"/>
    <p:sldId id="306" r:id="rId9"/>
    <p:sldId id="307" r:id="rId10"/>
    <p:sldId id="292" r:id="rId11"/>
    <p:sldId id="280" r:id="rId12"/>
    <p:sldId id="263" r:id="rId13"/>
    <p:sldId id="276" r:id="rId14"/>
    <p:sldId id="265" r:id="rId15"/>
    <p:sldId id="266" r:id="rId16"/>
    <p:sldId id="267" r:id="rId17"/>
    <p:sldId id="286" r:id="rId18"/>
    <p:sldId id="288" r:id="rId19"/>
    <p:sldId id="268" r:id="rId20"/>
    <p:sldId id="294" r:id="rId21"/>
    <p:sldId id="269" r:id="rId22"/>
    <p:sldId id="315" r:id="rId23"/>
    <p:sldId id="316" r:id="rId24"/>
    <p:sldId id="311" r:id="rId25"/>
    <p:sldId id="312" r:id="rId26"/>
    <p:sldId id="317" r:id="rId27"/>
    <p:sldId id="318" r:id="rId28"/>
    <p:sldId id="283" r:id="rId29"/>
    <p:sldId id="272" r:id="rId30"/>
    <p:sldId id="290" r:id="rId31"/>
    <p:sldId id="313" r:id="rId32"/>
    <p:sldId id="314" r:id="rId33"/>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0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4AE"/>
    <a:srgbClr val="F5D944"/>
    <a:srgbClr val="B1063A"/>
    <a:srgbClr val="004282"/>
    <a:srgbClr val="08ADCD"/>
    <a:srgbClr val="870029"/>
    <a:srgbClr val="092957"/>
    <a:srgbClr val="219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86957" autoAdjust="0"/>
  </p:normalViewPr>
  <p:slideViewPr>
    <p:cSldViewPr snapToGrid="0" snapToObjects="1">
      <p:cViewPr varScale="1">
        <p:scale>
          <a:sx n="60" d="100"/>
          <a:sy n="60" d="100"/>
        </p:scale>
        <p:origin x="1458" y="-9"/>
      </p:cViewPr>
      <p:guideLst>
        <p:guide orient="horz" pos="4319"/>
        <p:guide pos="300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337402885823"/>
          <c:y val="0.1122771578852895"/>
          <c:w val="0.3749919880556048"/>
          <c:h val="0.71143937262457146"/>
        </c:manualLayout>
      </c:layout>
      <c:pieChart>
        <c:varyColors val="1"/>
        <c:ser>
          <c:idx val="0"/>
          <c:order val="0"/>
          <c:explosion val="2"/>
          <c:dPt>
            <c:idx val="0"/>
            <c:bubble3D val="0"/>
            <c:extLst>
              <c:ext xmlns:c16="http://schemas.microsoft.com/office/drawing/2014/chart" uri="{C3380CC4-5D6E-409C-BE32-E72D297353CC}">
                <c16:uniqueId val="{00000000-B093-475F-8229-0142C7D162DC}"/>
              </c:ext>
            </c:extLst>
          </c:dPt>
          <c:dPt>
            <c:idx val="1"/>
            <c:bubble3D val="0"/>
            <c:extLst>
              <c:ext xmlns:c16="http://schemas.microsoft.com/office/drawing/2014/chart" uri="{C3380CC4-5D6E-409C-BE32-E72D297353CC}">
                <c16:uniqueId val="{00000001-B093-475F-8229-0142C7D162DC}"/>
              </c:ext>
            </c:extLst>
          </c:dPt>
          <c:dLbls>
            <c:dLbl>
              <c:idx val="0"/>
              <c:layout>
                <c:manualLayout>
                  <c:x val="-5.5738302088430792E-3"/>
                  <c:y val="3.7851873399491649E-2"/>
                </c:manualLayout>
              </c:layout>
              <c:tx>
                <c:rich>
                  <a:bodyPr wrap="square" lIns="38100" tIns="19050" rIns="38100" bIns="19050" anchor="ctr">
                    <a:noAutofit/>
                  </a:bodyPr>
                  <a:lstStyle/>
                  <a:p>
                    <a:pPr>
                      <a:defRPr sz="2800">
                        <a:latin typeface="+mn-lt"/>
                        <a:cs typeface="Arial" panose="020B0604020202020204" pitchFamily="34" charset="0"/>
                      </a:defRPr>
                    </a:pPr>
                    <a:fld id="{1C8238BD-71BF-4C7D-A858-73C74A6F7842}" type="CATEGORYNAME">
                      <a:rPr lang="en-US" sz="2800" smtClean="0">
                        <a:latin typeface="+mn-lt"/>
                        <a:cs typeface="Arial" panose="020B0604020202020204" pitchFamily="34" charset="0"/>
                      </a:rPr>
                      <a:pPr>
                        <a:defRPr sz="2800">
                          <a:latin typeface="+mn-lt"/>
                          <a:cs typeface="Arial" panose="020B0604020202020204" pitchFamily="34" charset="0"/>
                        </a:defRPr>
                      </a:pPr>
                      <a:t>[CATEGORY NAME]</a:t>
                    </a:fld>
                    <a:r>
                      <a:rPr lang="en-US" sz="2800" baseline="0" dirty="0">
                        <a:latin typeface="+mn-lt"/>
                        <a:cs typeface="Arial" panose="020B0604020202020204" pitchFamily="34" charset="0"/>
                      </a:rPr>
                      <a:t> </a:t>
                    </a:r>
                    <a:fld id="{6401BB88-B851-4846-B8A6-570BEC9EEA1D}" type="VALUE">
                      <a:rPr lang="en-US" sz="2800" baseline="0" smtClean="0">
                        <a:latin typeface="+mn-lt"/>
                        <a:cs typeface="Arial" panose="020B0604020202020204" pitchFamily="34" charset="0"/>
                      </a:rPr>
                      <a:pPr>
                        <a:defRPr sz="2800">
                          <a:latin typeface="+mn-lt"/>
                          <a:cs typeface="Arial" panose="020B0604020202020204" pitchFamily="34" charset="0"/>
                        </a:defRPr>
                      </a:pPr>
                      <a:t>[VALUE]</a:t>
                    </a:fld>
                    <a:r>
                      <a:rPr lang="en-US" sz="2800" baseline="0" dirty="0">
                        <a:latin typeface="+mn-lt"/>
                        <a:cs typeface="Arial" panose="020B0604020202020204" pitchFamily="34" charset="0"/>
                      </a:rPr>
                      <a:t> Million</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4391783208726775"/>
                      <c:h val="0.39948867185823489"/>
                    </c:manualLayout>
                  </c15:layout>
                  <c15:dlblFieldTable/>
                  <c15:showDataLabelsRange val="0"/>
                </c:ext>
                <c:ext xmlns:c16="http://schemas.microsoft.com/office/drawing/2014/chart" uri="{C3380CC4-5D6E-409C-BE32-E72D297353CC}">
                  <c16:uniqueId val="{00000000-B093-475F-8229-0142C7D162DC}"/>
                </c:ext>
              </c:extLst>
            </c:dLbl>
            <c:dLbl>
              <c:idx val="1"/>
              <c:layout>
                <c:manualLayout>
                  <c:x val="-2.7869151044215487E-3"/>
                  <c:y val="-5.2992622759288316E-2"/>
                </c:manualLayout>
              </c:layout>
              <c:tx>
                <c:rich>
                  <a:bodyPr wrap="square" lIns="38100" tIns="19050" rIns="38100" bIns="19050" anchor="ctr">
                    <a:noAutofit/>
                  </a:bodyPr>
                  <a:lstStyle/>
                  <a:p>
                    <a:pPr>
                      <a:defRPr sz="2800">
                        <a:latin typeface="+mn-lt"/>
                        <a:cs typeface="Arial" panose="020B0604020202020204" pitchFamily="34" charset="0"/>
                      </a:defRPr>
                    </a:pPr>
                    <a:fld id="{CE180510-20F3-48BC-A108-52AFABEB3051}" type="CATEGORYNAME">
                      <a:rPr lang="en-US" sz="2800" smtClean="0">
                        <a:latin typeface="+mn-lt"/>
                        <a:cs typeface="Arial" panose="020B0604020202020204" pitchFamily="34" charset="0"/>
                      </a:rPr>
                      <a:pPr>
                        <a:defRPr sz="2800">
                          <a:latin typeface="+mn-lt"/>
                          <a:cs typeface="Arial" panose="020B0604020202020204" pitchFamily="34" charset="0"/>
                        </a:defRPr>
                      </a:pPr>
                      <a:t>[CATEGORY NAME]</a:t>
                    </a:fld>
                    <a:r>
                      <a:rPr lang="en-US" sz="2800" baseline="0" dirty="0">
                        <a:latin typeface="+mn-lt"/>
                        <a:cs typeface="Arial" panose="020B0604020202020204" pitchFamily="34" charset="0"/>
                      </a:rPr>
                      <a:t> </a:t>
                    </a:r>
                    <a:fld id="{30F5D6A9-A97B-4E32-A697-FE9F088861E1}" type="VALUE">
                      <a:rPr lang="en-US" sz="2800" baseline="0" smtClean="0">
                        <a:latin typeface="+mn-lt"/>
                        <a:cs typeface="Arial" panose="020B0604020202020204" pitchFamily="34" charset="0"/>
                      </a:rPr>
                      <a:pPr>
                        <a:defRPr sz="2800">
                          <a:latin typeface="+mn-lt"/>
                          <a:cs typeface="Arial" panose="020B0604020202020204" pitchFamily="34" charset="0"/>
                        </a:defRPr>
                      </a:pPr>
                      <a:t>[VALUE]</a:t>
                    </a:fld>
                    <a:r>
                      <a:rPr lang="en-US" sz="2800" baseline="0" dirty="0">
                        <a:latin typeface="+mn-lt"/>
                        <a:cs typeface="Arial" panose="020B0604020202020204" pitchFamily="34" charset="0"/>
                      </a:rPr>
                      <a:t> Million</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2711964643483337"/>
                      <c:h val="0.39948867185823489"/>
                    </c:manualLayout>
                  </c15:layout>
                  <c15:dlblFieldTable/>
                  <c15:showDataLabelsRange val="0"/>
                </c:ext>
                <c:ext xmlns:c16="http://schemas.microsoft.com/office/drawing/2014/chart" uri="{C3380CC4-5D6E-409C-BE32-E72D297353CC}">
                  <c16:uniqueId val="{00000001-B093-475F-8229-0142C7D162DC}"/>
                </c:ext>
              </c:extLst>
            </c:dLbl>
            <c:spPr>
              <a:noFill/>
              <a:ln>
                <a:noFill/>
              </a:ln>
              <a:effectLst/>
            </c:spPr>
            <c:txPr>
              <a:bodyPr wrap="square" lIns="38100" tIns="19050" rIns="38100" bIns="19050" anchor="ctr">
                <a:spAutoFit/>
              </a:bodyPr>
              <a:lstStyle/>
              <a:p>
                <a:pPr>
                  <a:defRPr sz="2800">
                    <a:latin typeface="+mn-lt"/>
                    <a:cs typeface="Arial" panose="020B060402020202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Sheet1!$A$1:$B$1</c:f>
              <c:strCache>
                <c:ptCount val="2"/>
                <c:pt idx="0">
                  <c:v>Organizations</c:v>
                </c:pt>
                <c:pt idx="1">
                  <c:v>Audiences</c:v>
                </c:pt>
              </c:strCache>
            </c:strRef>
          </c:cat>
          <c:val>
            <c:numRef>
              <c:f>Sheet1!$A$2:$B$2</c:f>
              <c:numCache>
                <c:formatCode>"$"#,##0.0</c:formatCode>
                <c:ptCount val="2"/>
                <c:pt idx="0">
                  <c:v>126.3</c:v>
                </c:pt>
                <c:pt idx="1">
                  <c:v>72.3</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B093-475F-8229-0142C7D162DC}"/>
            </c:ext>
          </c:extLst>
        </c:ser>
        <c:dLbls>
          <c:dLblPos val="outEnd"/>
          <c:showLegendKey val="0"/>
          <c:showVal val="1"/>
          <c:showCatName val="0"/>
          <c:showSerName val="0"/>
          <c:showPercent val="0"/>
          <c:showBubbleSize val="0"/>
          <c:showLeaderLines val="0"/>
        </c:dLbls>
        <c:firstSliceAng val="176"/>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3970281746921"/>
          <c:y val="0.20601851851851852"/>
          <c:w val="0.3185731383896217"/>
          <c:h val="0.5527309152517220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20-4E65-B9C5-3FC8DD30AA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20-4E65-B9C5-3FC8DD30AA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20-4E65-B9C5-3FC8DD30AA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20-4E65-B9C5-3FC8DD30AA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620-4E65-B9C5-3FC8DD30AA6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620-4E65-B9C5-3FC8DD30AA6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620-4E65-B9C5-3FC8DD30AA61}"/>
              </c:ext>
            </c:extLst>
          </c:dPt>
          <c:dLbls>
            <c:dLbl>
              <c:idx val="0"/>
              <c:layout>
                <c:manualLayout>
                  <c:x val="7.1228018372703414E-2"/>
                  <c:y val="-1.4053275292779145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fld id="{5A70F07A-77F7-4A26-8B4D-921E175ED67F}" type="CATEGORYNAME">
                      <a:rPr lang="en-US" sz="2200"/>
                      <a:pPr>
                        <a:defRPr sz="2200" b="1"/>
                      </a:pPr>
                      <a:t>[CATEGORY NAME]</a:t>
                    </a:fld>
                    <a:r>
                      <a:rPr lang="en-US" sz="2200" baseline="0" dirty="0"/>
                      <a:t> </a:t>
                    </a:r>
                    <a:fld id="{501E8E98-8DB9-4BCF-B39B-76D0B3C4CC0C}" type="VALUE">
                      <a:rPr lang="en-US" sz="2200" baseline="0"/>
                      <a:pPr>
                        <a:defRPr sz="2200" b="1"/>
                      </a:pPr>
                      <a:t>[VALUE]</a:t>
                    </a:fld>
                    <a:endParaRPr lang="en-US" sz="2200" baseline="0" dirty="0"/>
                  </a:p>
                </c:rich>
              </c:tx>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415288713910759"/>
                      <c:h val="0.21426165242447098"/>
                    </c:manualLayout>
                  </c15:layout>
                  <c15:dlblFieldTable/>
                  <c15:showDataLabelsRange val="0"/>
                </c:ext>
                <c:ext xmlns:c16="http://schemas.microsoft.com/office/drawing/2014/chart" uri="{C3380CC4-5D6E-409C-BE32-E72D297353CC}">
                  <c16:uniqueId val="{00000001-0620-4E65-B9C5-3FC8DD30AA61}"/>
                </c:ext>
              </c:extLst>
            </c:dLbl>
            <c:dLbl>
              <c:idx val="1"/>
              <c:layout>
                <c:manualLayout>
                  <c:x val="-3.894034339457568E-2"/>
                  <c:y val="2.7449637040426373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fld id="{F0E822FB-3901-4619-BA34-D8D747FF9F94}" type="CATEGORYNAME">
                      <a:rPr lang="en-US"/>
                      <a:pPr>
                        <a:defRPr sz="2200" b="1"/>
                      </a:pPr>
                      <a:t>[CATEGORY NAME]</a:t>
                    </a:fld>
                    <a:r>
                      <a:rPr lang="en-US" baseline="0" dirty="0"/>
                      <a:t> </a:t>
                    </a:r>
                    <a:fld id="{33D42165-7666-4218-9B58-AAAB1FC58DD9}" type="VALUE">
                      <a:rPr lang="en-US" baseline="0"/>
                      <a:pPr>
                        <a:defRPr sz="2200" b="1"/>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4927088801399819"/>
                      <c:h val="0.1313928496345671"/>
                    </c:manualLayout>
                  </c15:layout>
                  <c15:dlblFieldTable/>
                  <c15:showDataLabelsRange val="0"/>
                </c:ext>
                <c:ext xmlns:c16="http://schemas.microsoft.com/office/drawing/2014/chart" uri="{C3380CC4-5D6E-409C-BE32-E72D297353CC}">
                  <c16:uniqueId val="{00000003-0620-4E65-B9C5-3FC8DD30AA61}"/>
                </c:ext>
              </c:extLst>
            </c:dLbl>
            <c:dLbl>
              <c:idx val="2"/>
              <c:layout>
                <c:manualLayout>
                  <c:x val="-1.3567913385826772E-2"/>
                  <c:y val="-1.2974660846122454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fld id="{683D7129-C584-479F-82F6-4B8C4D599282}" type="CATEGORYNAME">
                      <a:rPr lang="en-US" sz="2200"/>
                      <a:pPr>
                        <a:defRPr sz="2200" b="1"/>
                      </a:pPr>
                      <a:t>[CATEGORY NAME]</a:t>
                    </a:fld>
                    <a:r>
                      <a:rPr lang="en-US" sz="2200" baseline="0" dirty="0"/>
                      <a:t> </a:t>
                    </a:r>
                    <a:fld id="{6AA5B383-68E3-4DAB-9CA4-CDA24B4348AF}" type="VALUE">
                      <a:rPr lang="en-US" sz="2200" baseline="0"/>
                      <a:pPr>
                        <a:defRPr sz="2200" b="1"/>
                      </a:pPr>
                      <a:t>[VALUE]</a:t>
                    </a:fld>
                    <a:endParaRPr lang="en-US" sz="2200" baseline="0" dirty="0"/>
                  </a:p>
                </c:rich>
              </c:tx>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9232644356955382"/>
                      <c:h val="0.11920532258263974"/>
                    </c:manualLayout>
                  </c15:layout>
                  <c15:dlblFieldTable/>
                  <c15:showDataLabelsRange val="0"/>
                </c:ext>
                <c:ext xmlns:c16="http://schemas.microsoft.com/office/drawing/2014/chart" uri="{C3380CC4-5D6E-409C-BE32-E72D297353CC}">
                  <c16:uniqueId val="{00000005-0620-4E65-B9C5-3FC8DD30AA61}"/>
                </c:ext>
              </c:extLst>
            </c:dLbl>
            <c:dLbl>
              <c:idx val="3"/>
              <c:layout>
                <c:manualLayout>
                  <c:x val="-1.3888888888888889E-3"/>
                  <c:y val="-1.290429491856597E-2"/>
                </c:manualLayout>
              </c:layout>
              <c:tx>
                <c:rich>
                  <a:bodyPr/>
                  <a:lstStyle/>
                  <a:p>
                    <a:fld id="{F0D9B4C9-20E4-4B1D-810B-4F9E65F6E247}" type="CATEGORYNAME">
                      <a:rPr lang="en-US"/>
                      <a:pPr/>
                      <a:t>[CATEGORY NAME]</a:t>
                    </a:fld>
                    <a:r>
                      <a:rPr lang="en-US" baseline="0" dirty="0"/>
                      <a:t> </a:t>
                    </a:r>
                    <a:fld id="{A260B33A-440D-4A86-A57D-90D5354516B5}"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620-4E65-B9C5-3FC8DD30AA61}"/>
                </c:ext>
              </c:extLst>
            </c:dLbl>
            <c:dLbl>
              <c:idx val="4"/>
              <c:layout>
                <c:manualLayout>
                  <c:x val="-6.5742563429571299E-2"/>
                  <c:y val="1.7030533123925651E-2"/>
                </c:manualLayout>
              </c:layout>
              <c:tx>
                <c:rich>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fld id="{5469FE2A-9F88-4C2C-B413-1D866057E923}" type="CATEGORYNAME">
                      <a:rPr lang="en-US" sz="2200"/>
                      <a:pPr>
                        <a:defRPr sz="2200" b="1"/>
                      </a:pPr>
                      <a:t>[CATEGORY NAME]</a:t>
                    </a:fld>
                    <a:r>
                      <a:rPr lang="en-US" sz="2200" baseline="0" dirty="0"/>
                      <a:t> </a:t>
                    </a:r>
                  </a:p>
                  <a:p>
                    <a:pPr>
                      <a:defRPr sz="2200" b="1"/>
                    </a:pPr>
                    <a:fld id="{EB63AB3C-7E3E-4FD1-8DE7-86221E9A6B17}" type="VALUE">
                      <a:rPr lang="en-US" sz="2200" baseline="0" smtClean="0"/>
                      <a:pPr>
                        <a:defRPr sz="2200" b="1"/>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148622047244096"/>
                      <c:h val="0.17902303896714195"/>
                    </c:manualLayout>
                  </c15:layout>
                  <c15:dlblFieldTable/>
                  <c15:showDataLabelsRange val="0"/>
                </c:ext>
                <c:ext xmlns:c16="http://schemas.microsoft.com/office/drawing/2014/chart" uri="{C3380CC4-5D6E-409C-BE32-E72D297353CC}">
                  <c16:uniqueId val="{00000009-0620-4E65-B9C5-3FC8DD30AA61}"/>
                </c:ext>
              </c:extLst>
            </c:dLbl>
            <c:dLbl>
              <c:idx val="5"/>
              <c:layout>
                <c:manualLayout>
                  <c:x val="3.4966097987752039E-3"/>
                  <c:y val="1.8694334862668957E-2"/>
                </c:manualLayout>
              </c:layout>
              <c:tx>
                <c:rich>
                  <a:bodyPr/>
                  <a:lstStyle/>
                  <a:p>
                    <a:fld id="{2C5963D4-716E-4533-9364-C94A963B08CA}" type="CATEGORYNAME">
                      <a:rPr lang="en-US"/>
                      <a:pPr/>
                      <a:t>[CATEGORY NAME]</a:t>
                    </a:fld>
                    <a:r>
                      <a:rPr lang="en-US" baseline="0" dirty="0"/>
                      <a:t> </a:t>
                    </a:r>
                  </a:p>
                  <a:p>
                    <a:fld id="{1752909B-E899-4BE0-839E-FE0114767F0B}" type="VALUE">
                      <a:rPr lang="en-US" baseline="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620-4E65-B9C5-3FC8DD30AA61}"/>
                </c:ext>
              </c:extLst>
            </c:dLbl>
            <c:dLbl>
              <c:idx val="6"/>
              <c:layout>
                <c:manualLayout>
                  <c:x val="-7.84261811023622E-2"/>
                  <c:y val="-3.2067571077006786E-2"/>
                </c:manualLayout>
              </c:layout>
              <c:tx>
                <c:rich>
                  <a:bodyPr/>
                  <a:lstStyle/>
                  <a:p>
                    <a:fld id="{69C4C6D6-6C1B-49B9-B2F2-A190FD715497}" type="CATEGORYNAME">
                      <a:rPr lang="en-US" smtClean="0"/>
                      <a:pPr/>
                      <a:t>[CATEGORY NAME]</a:t>
                    </a:fld>
                    <a:endParaRPr lang="en-US" baseline="0" dirty="0"/>
                  </a:p>
                  <a:p>
                    <a:fld id="{6F4A02F9-94F1-40B4-B5B9-8A304219F0ED}" type="VALUE">
                      <a:rPr lang="en-US" baseline="0" smtClean="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0620-4E65-B9C5-3FC8DD30AA61}"/>
                </c:ext>
              </c:extLst>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Sheet1!$A$1:$A$5</c:f>
              <c:strCache>
                <c:ptCount val="5"/>
                <c:pt idx="0">
                  <c:v>Meals &amp; Snacks</c:v>
                </c:pt>
                <c:pt idx="1">
                  <c:v>Souvenirs/Gifts</c:v>
                </c:pt>
                <c:pt idx="2">
                  <c:v>Ground Transportation</c:v>
                </c:pt>
                <c:pt idx="3">
                  <c:v>Lodging</c:v>
                </c:pt>
                <c:pt idx="4">
                  <c:v>Other/Misc.</c:v>
                </c:pt>
              </c:strCache>
            </c:strRef>
          </c:cat>
          <c:val>
            <c:numRef>
              <c:f>Sheet1!$B$1:$B$5</c:f>
              <c:numCache>
                <c:formatCode>"$"#,##0.00_);[Red]\("$"#,##0.00\)</c:formatCode>
                <c:ptCount val="5"/>
                <c:pt idx="0">
                  <c:v>16.04</c:v>
                </c:pt>
                <c:pt idx="1">
                  <c:v>1.32</c:v>
                </c:pt>
                <c:pt idx="2">
                  <c:v>2.71</c:v>
                </c:pt>
                <c:pt idx="3">
                  <c:v>5</c:v>
                </c:pt>
                <c:pt idx="4">
                  <c:v>3.18</c:v>
                </c:pt>
              </c:numCache>
            </c:numRef>
          </c:val>
          <c:extLst>
            <c:ext xmlns:c16="http://schemas.microsoft.com/office/drawing/2014/chart" uri="{C3380CC4-5D6E-409C-BE32-E72D297353CC}">
              <c16:uniqueId val="{0000000E-0620-4E65-B9C5-3FC8DD30AA61}"/>
            </c:ext>
          </c:extLst>
        </c:ser>
        <c:dLbls>
          <c:dLblPos val="outEnd"/>
          <c:showLegendKey val="0"/>
          <c:showVal val="1"/>
          <c:showCatName val="0"/>
          <c:showSerName val="0"/>
          <c:showPercent val="0"/>
          <c:showBubbleSize val="0"/>
          <c:showLeaderLines val="0"/>
        </c:dLbls>
        <c:firstSliceAng val="19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21782189335159"/>
          <c:y val="0.1579146721802813"/>
          <c:w val="0.3749919880556048"/>
          <c:h val="0.71143937262457146"/>
        </c:manualLayout>
      </c:layout>
      <c:pieChart>
        <c:varyColors val="1"/>
        <c:ser>
          <c:idx val="0"/>
          <c:order val="0"/>
          <c:dPt>
            <c:idx val="0"/>
            <c:bubble3D val="0"/>
            <c:extLst>
              <c:ext xmlns:c16="http://schemas.microsoft.com/office/drawing/2014/chart" uri="{C3380CC4-5D6E-409C-BE32-E72D297353CC}">
                <c16:uniqueId val="{00000001-C158-4AB4-B6C0-13166E048C29}"/>
              </c:ext>
            </c:extLst>
          </c:dPt>
          <c:dPt>
            <c:idx val="1"/>
            <c:bubble3D val="0"/>
            <c:extLst>
              <c:ext xmlns:c16="http://schemas.microsoft.com/office/drawing/2014/chart" uri="{C3380CC4-5D6E-409C-BE32-E72D297353CC}">
                <c16:uniqueId val="{00000003-C158-4AB4-B6C0-13166E048C29}"/>
              </c:ext>
            </c:extLst>
          </c:dPt>
          <c:dLbls>
            <c:dLbl>
              <c:idx val="0"/>
              <c:layout>
                <c:manualLayout>
                  <c:x val="-1.1635855690112024E-2"/>
                  <c:y val="-8.86941941985422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58-4AB4-B6C0-13166E048C29}"/>
                </c:ext>
              </c:extLst>
            </c:dLbl>
            <c:dLbl>
              <c:idx val="1"/>
              <c:layout>
                <c:manualLayout>
                  <c:x val="9.982202809373536E-3"/>
                  <c:y val="-4.780990191905063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51815088873664"/>
                      <c:h val="0.50072192443683805"/>
                    </c:manualLayout>
                  </c15:layout>
                </c:ext>
                <c:ext xmlns:c16="http://schemas.microsoft.com/office/drawing/2014/chart" uri="{C3380CC4-5D6E-409C-BE32-E72D297353CC}">
                  <c16:uniqueId val="{00000003-C158-4AB4-B6C0-13166E048C29}"/>
                </c:ext>
              </c:extLst>
            </c:dLbl>
            <c:spPr>
              <a:noFill/>
              <a:ln>
                <a:noFill/>
              </a:ln>
              <a:effectLst/>
            </c:spPr>
            <c:txPr>
              <a:bodyPr wrap="square" lIns="38100" tIns="19050" rIns="38100" bIns="19050" anchor="ctr">
                <a:spAutoFit/>
              </a:bodyPr>
              <a:lstStyle/>
              <a:p>
                <a:pPr>
                  <a:defRPr sz="3200">
                    <a:latin typeface="+mn-lt"/>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Sheet1!$A$1:$B$1</c:f>
              <c:strCache>
                <c:ptCount val="2"/>
                <c:pt idx="0">
                  <c:v>Local</c:v>
                </c:pt>
                <c:pt idx="1">
                  <c:v>Non-Local</c:v>
                </c:pt>
              </c:strCache>
            </c:strRef>
          </c:cat>
          <c:val>
            <c:numRef>
              <c:f>Sheet1!$A$2:$B$2</c:f>
              <c:numCache>
                <c:formatCode>0.0%</c:formatCode>
                <c:ptCount val="2"/>
                <c:pt idx="0">
                  <c:v>0.73</c:v>
                </c:pt>
                <c:pt idx="1">
                  <c:v>0.27</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7-C158-4AB4-B6C0-13166E048C29}"/>
            </c:ext>
          </c:extLst>
        </c:ser>
        <c:dLbls>
          <c:dLblPos val="outEnd"/>
          <c:showLegendKey val="0"/>
          <c:showVal val="0"/>
          <c:showCatName val="0"/>
          <c:showSerName val="0"/>
          <c:showPercent val="0"/>
          <c:showBubbleSize val="0"/>
          <c:showLeaderLines val="0"/>
        </c:dLbls>
        <c:firstSliceAng val="150"/>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ECF8-4E28-999E-DEB69E64D40C}"/>
              </c:ext>
            </c:extLst>
          </c:dPt>
          <c:dPt>
            <c:idx val="1"/>
            <c:invertIfNegative val="0"/>
            <c:bubble3D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ECF8-4E28-999E-DEB69E64D40C}"/>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Sheet1!$A$1:$A$2</c:f>
              <c:strCache>
                <c:ptCount val="2"/>
                <c:pt idx="0">
                  <c:v>Local</c:v>
                </c:pt>
                <c:pt idx="1">
                  <c:v>Non-local</c:v>
                </c:pt>
              </c:strCache>
            </c:strRef>
          </c:cat>
          <c:val>
            <c:numRef>
              <c:f>Sheet1!$B$1:$B$2</c:f>
              <c:numCache>
                <c:formatCode>"$"#,##0.00</c:formatCode>
                <c:ptCount val="2"/>
                <c:pt idx="0">
                  <c:v>19.43</c:v>
                </c:pt>
                <c:pt idx="1">
                  <c:v>51.88</c:v>
                </c:pt>
              </c:numCache>
            </c:numRef>
          </c:val>
          <c:extLst>
            <c:ext xmlns:c16="http://schemas.microsoft.com/office/drawing/2014/chart" uri="{C3380CC4-5D6E-409C-BE32-E72D297353CC}">
              <c16:uniqueId val="{00000004-ECF8-4E28-999E-DEB69E64D40C}"/>
            </c:ext>
          </c:extLst>
        </c:ser>
        <c:dLbls>
          <c:dLblPos val="inEnd"/>
          <c:showLegendKey val="0"/>
          <c:showVal val="1"/>
          <c:showCatName val="0"/>
          <c:showSerName val="0"/>
          <c:showPercent val="0"/>
          <c:showBubbleSize val="0"/>
        </c:dLbls>
        <c:gapWidth val="41"/>
        <c:axId val="410692072"/>
        <c:axId val="410691416"/>
      </c:barChart>
      <c:catAx>
        <c:axId val="410692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ysClr val="windowText" lastClr="000000"/>
                </a:solidFill>
                <a:effectLst/>
                <a:latin typeface="Arial" panose="020B0604020202020204" pitchFamily="34" charset="0"/>
                <a:ea typeface="+mn-ea"/>
                <a:cs typeface="Arial" panose="020B0604020202020204" pitchFamily="34" charset="0"/>
              </a:defRPr>
            </a:pPr>
            <a:endParaRPr lang="en-US"/>
          </a:p>
        </c:txPr>
        <c:crossAx val="410691416"/>
        <c:crosses val="autoZero"/>
        <c:auto val="1"/>
        <c:lblAlgn val="ctr"/>
        <c:lblOffset val="100"/>
        <c:noMultiLvlLbl val="0"/>
      </c:catAx>
      <c:valAx>
        <c:axId val="410691416"/>
        <c:scaling>
          <c:orientation val="minMax"/>
        </c:scaling>
        <c:delete val="1"/>
        <c:axPos val="l"/>
        <c:numFmt formatCode="&quot;$&quot;#,##0.00" sourceLinked="1"/>
        <c:majorTickMark val="none"/>
        <c:minorTickMark val="none"/>
        <c:tickLblPos val="nextTo"/>
        <c:crossAx val="410692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F0000"/>
                </a:solidFill>
                <a:latin typeface="+mn-lt"/>
                <a:ea typeface="+mn-ea"/>
                <a:cs typeface="+mn-cs"/>
              </a:defRPr>
            </a:pPr>
            <a:r>
              <a:rPr lang="en-US" sz="1800" b="1" u="none" dirty="0">
                <a:solidFill>
                  <a:srgbClr val="FF0000"/>
                </a:solidFill>
              </a:rPr>
              <a:t>Percent </a:t>
            </a:r>
          </a:p>
          <a:p>
            <a:pPr>
              <a:defRPr>
                <a:solidFill>
                  <a:srgbClr val="FF0000"/>
                </a:solidFill>
              </a:defRPr>
            </a:pPr>
            <a:r>
              <a:rPr lang="en-US" sz="1800" b="1" u="none" dirty="0">
                <a:solidFill>
                  <a:srgbClr val="FF0000"/>
                </a:solidFill>
              </a:rPr>
              <a:t>Contributed </a:t>
            </a:r>
          </a:p>
          <a:p>
            <a:pPr>
              <a:defRPr>
                <a:solidFill>
                  <a:srgbClr val="FF0000"/>
                </a:solidFill>
              </a:defRPr>
            </a:pPr>
            <a:r>
              <a:rPr lang="en-US" sz="1800" b="1" u="none" dirty="0">
                <a:solidFill>
                  <a:srgbClr val="FF0000"/>
                </a:solidFill>
              </a:rPr>
              <a:t>to GDP</a:t>
            </a:r>
          </a:p>
        </c:rich>
      </c:tx>
      <c:layout>
        <c:manualLayout>
          <c:xMode val="edge"/>
          <c:yMode val="edge"/>
          <c:x val="0.82621113046764805"/>
          <c:y val="0.39087927831989622"/>
        </c:manualLayout>
      </c:layout>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rgbClr val="FF0000"/>
              </a:solidFill>
              <a:latin typeface="+mn-lt"/>
              <a:ea typeface="+mn-ea"/>
              <a:cs typeface="+mn-cs"/>
            </a:defRPr>
          </a:pPr>
          <a:endParaRPr lang="en-US"/>
        </a:p>
      </c:txPr>
    </c:title>
    <c:autoTitleDeleted val="0"/>
    <c:plotArea>
      <c:layout>
        <c:manualLayout>
          <c:layoutTarget val="inner"/>
          <c:xMode val="edge"/>
          <c:yMode val="edge"/>
          <c:x val="0.33133180227471565"/>
          <c:y val="0.11308106743898667"/>
          <c:w val="0.51129330396470785"/>
          <c:h val="0.88600098181488007"/>
        </c:manualLayout>
      </c:layout>
      <c:barChart>
        <c:barDir val="bar"/>
        <c:grouping val="clustered"/>
        <c:varyColors val="0"/>
        <c:ser>
          <c:idx val="0"/>
          <c:order val="0"/>
          <c:tx>
            <c:strRef>
              <c:f>Sheet1!$B$3</c:f>
              <c:strCache>
                <c:ptCount val="1"/>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55D9-4C10-A76C-D1E068884DE0}"/>
              </c:ext>
            </c:extLst>
          </c:dPt>
          <c:dLbls>
            <c:dLbl>
              <c:idx val="1"/>
              <c:spPr>
                <a:noFill/>
                <a:ln>
                  <a:solidFill>
                    <a:srgbClr val="FF0000"/>
                  </a:solidFill>
                </a:ln>
                <a:effectLst/>
              </c:spPr>
              <c:txPr>
                <a:bodyPr rot="0" spcFirstLastPara="1" vertOverflow="ellipsis" vert="horz" wrap="square" anchor="ctr" anchorCtr="1"/>
                <a:lstStyle/>
                <a:p>
                  <a:pPr>
                    <a:defRPr sz="2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5D9-4C10-A76C-D1E068884DE0}"/>
                </c:ext>
              </c:extLst>
            </c:dLbl>
            <c:spPr>
              <a:noFill/>
              <a:ln>
                <a:solidFill>
                  <a:schemeClr val="accent1"/>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Retail Trade</c:v>
                </c:pt>
                <c:pt idx="1">
                  <c:v>Arts &amp; Culture</c:v>
                </c:pt>
                <c:pt idx="2">
                  <c:v>Construction</c:v>
                </c:pt>
                <c:pt idx="3">
                  <c:v>Transportation</c:v>
                </c:pt>
                <c:pt idx="4">
                  <c:v>Mining</c:v>
                </c:pt>
                <c:pt idx="5">
                  <c:v>Travel &amp; Tourism</c:v>
                </c:pt>
                <c:pt idx="6">
                  <c:v>Utilities</c:v>
                </c:pt>
              </c:strCache>
            </c:strRef>
          </c:cat>
          <c:val>
            <c:numRef>
              <c:f>Sheet1!$B$4:$B$10</c:f>
              <c:numCache>
                <c:formatCode>0.0%</c:formatCode>
                <c:ptCount val="7"/>
                <c:pt idx="0">
                  <c:v>5.8000000000000003E-2</c:v>
                </c:pt>
                <c:pt idx="1">
                  <c:v>4.2000000000000003E-2</c:v>
                </c:pt>
                <c:pt idx="2">
                  <c:v>3.9E-2</c:v>
                </c:pt>
                <c:pt idx="3">
                  <c:v>2.9000000000000001E-2</c:v>
                </c:pt>
                <c:pt idx="4">
                  <c:v>2.8000000000000001E-2</c:v>
                </c:pt>
                <c:pt idx="5">
                  <c:v>2.5999999999999999E-2</c:v>
                </c:pt>
                <c:pt idx="6">
                  <c:v>1.6E-2</c:v>
                </c:pt>
              </c:numCache>
            </c:numRef>
          </c:val>
          <c:extLst>
            <c:ext xmlns:c16="http://schemas.microsoft.com/office/drawing/2014/chart" uri="{C3380CC4-5D6E-409C-BE32-E72D297353CC}">
              <c16:uniqueId val="{00000002-55D9-4C10-A76C-D1E068884DE0}"/>
            </c:ext>
          </c:extLst>
        </c:ser>
        <c:dLbls>
          <c:dLblPos val="outEnd"/>
          <c:showLegendKey val="0"/>
          <c:showVal val="1"/>
          <c:showCatName val="0"/>
          <c:showSerName val="0"/>
          <c:showPercent val="0"/>
          <c:showBubbleSize val="0"/>
        </c:dLbls>
        <c:gapWidth val="182"/>
        <c:axId val="415869072"/>
        <c:axId val="415867432"/>
      </c:barChart>
      <c:catAx>
        <c:axId val="415869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15867432"/>
        <c:crosses val="autoZero"/>
        <c:auto val="1"/>
        <c:lblAlgn val="ctr"/>
        <c:lblOffset val="100"/>
        <c:noMultiLvlLbl val="0"/>
      </c:catAx>
      <c:valAx>
        <c:axId val="415867432"/>
        <c:scaling>
          <c:orientation val="minMax"/>
        </c:scaling>
        <c:delete val="1"/>
        <c:axPos val="t"/>
        <c:numFmt formatCode="0.0%" sourceLinked="1"/>
        <c:majorTickMark val="none"/>
        <c:minorTickMark val="none"/>
        <c:tickLblPos val="nextTo"/>
        <c:crossAx val="415869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eaLnBrk="1" fontAlgn="auto" hangingPunct="1">
              <a:spcBef>
                <a:spcPts val="0"/>
              </a:spcBef>
              <a:spcAft>
                <a:spcPts val="0"/>
              </a:spcAft>
              <a:defRPr sz="1200" smtClean="0">
                <a:latin typeface="+mn-lt"/>
              </a:defRPr>
            </a:lvl1pPr>
          </a:lstStyle>
          <a:p>
            <a:pPr>
              <a:defRPr/>
            </a:pPr>
            <a:fld id="{D8E6BD70-79E3-4FA7-BC80-7B3944F25A56}" type="datetimeFigureOut">
              <a:rPr lang="en-US"/>
              <a:pPr>
                <a:defRPr/>
              </a:pPr>
              <a:t>10/26/2017</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eaLnBrk="1" fontAlgn="auto" hangingPunct="1">
              <a:spcBef>
                <a:spcPts val="0"/>
              </a:spcBef>
              <a:spcAft>
                <a:spcPts val="0"/>
              </a:spcAft>
              <a:defRPr sz="1200" smtClean="0">
                <a:latin typeface="+mn-lt"/>
              </a:defRPr>
            </a:lvl1pPr>
          </a:lstStyle>
          <a:p>
            <a:pPr>
              <a:defRPr/>
            </a:pPr>
            <a:fld id="{9C51AAA9-DF73-492A-AA69-16C599D8BD4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84B84D-1B3A-4186-8D08-311062C30114}" type="datetimeFigureOut">
              <a:rPr lang="en-US" smtClean="0"/>
              <a:t>10/26/2017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80DB7F-1959-4C78-BD7F-27D19B731638}" type="slidenum">
              <a:rPr lang="en-US" smtClean="0"/>
              <a:t>‹#›</a:t>
            </a:fld>
            <a:endParaRPr lang="en-US" dirty="0"/>
          </a:p>
        </p:txBody>
      </p:sp>
    </p:spTree>
    <p:extLst>
      <p:ext uri="{BB962C8B-B14F-4D97-AF65-F5344CB8AC3E}">
        <p14:creationId xmlns:p14="http://schemas.microsoft.com/office/powerpoint/2010/main" val="277476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366713"/>
            <a:ext cx="4187825" cy="3141662"/>
          </a:xfrm>
        </p:spPr>
      </p:sp>
      <p:sp>
        <p:nvSpPr>
          <p:cNvPr id="3" name="Notes Placeholder 2"/>
          <p:cNvSpPr>
            <a:spLocks noGrp="1"/>
          </p:cNvSpPr>
          <p:nvPr>
            <p:ph type="body" idx="1"/>
          </p:nvPr>
        </p:nvSpPr>
        <p:spPr>
          <a:xfrm>
            <a:off x="702310" y="3706115"/>
            <a:ext cx="5618480" cy="3665458"/>
          </a:xfrm>
        </p:spPr>
        <p:txBody>
          <a:bodyPr>
            <a:normAutofit/>
          </a:bodyPr>
          <a:lstStyle/>
          <a:p>
            <a:pPr marL="233309" indent="-233309">
              <a:buFont typeface="+mj-lt"/>
              <a:buAutoNum type="arabicPeriod"/>
            </a:pPr>
            <a:r>
              <a:rPr lang="en-US" dirty="0"/>
              <a:t>AEP5 changes the conversation about the arts from that of a “</a:t>
            </a:r>
            <a:r>
              <a:rPr lang="en-US" baseline="0" dirty="0"/>
              <a:t>charity” to one about an “investment in an industry” that provides both cultural and economic benefits to the community.</a:t>
            </a:r>
          </a:p>
          <a:p>
            <a:pPr marL="233309" indent="-233309">
              <a:buFont typeface="+mj-lt"/>
              <a:buAutoNum type="arabicPeriod"/>
            </a:pPr>
            <a:endParaRPr lang="en-US" baseline="0" dirty="0"/>
          </a:p>
          <a:p>
            <a:pPr marL="233309" indent="-233309">
              <a:buFont typeface="+mj-lt"/>
              <a:buAutoNum type="arabicPeriod"/>
            </a:pPr>
            <a:r>
              <a:rPr lang="en-US" baseline="0" dirty="0"/>
              <a:t>We’ve heard this story many times since we published our first economic impact study in 1994—probably why the number of study areas has grown from 33 in that first study to 341 in AEP5. And, why in our national surveys of LAA leaders, economic impact remains the #1 case making argument for arts funding.</a:t>
            </a:r>
            <a:endParaRPr lang="en-US" dirty="0"/>
          </a:p>
          <a:p>
            <a:pPr marL="233309" indent="-233309">
              <a:buFont typeface="+mj-lt"/>
              <a:buAutoNum type="arabicPeriod"/>
            </a:pPr>
            <a:endParaRPr lang="en-US" baseline="0" dirty="0"/>
          </a:p>
          <a:p>
            <a:pPr marL="233309" indent="-233309">
              <a:buFont typeface="+mj-lt"/>
              <a:buAutoNum type="arabicPeriod"/>
            </a:pPr>
            <a:r>
              <a:rPr lang="en-US" baseline="0" dirty="0"/>
              <a:t>We must always remember the fundamental benefits of the arts. They inspire, delight, and unite us. Art is a fundamental component of our humanity. I want to stipulate those benefits and challenge you to think of the arts as an industry—one that supports jobs, generates govt. revenue, and is a cornerstone to tourism.</a:t>
            </a:r>
          </a:p>
          <a:p>
            <a:pPr marL="233309" indent="-233309">
              <a:buFont typeface="+mj-lt"/>
              <a:buAutoNum type="arabicPeriod"/>
            </a:pPr>
            <a:endParaRPr lang="en-US" b="0" dirty="0"/>
          </a:p>
          <a:p>
            <a:pPr marL="233309" indent="-233309">
              <a:buFont typeface="+mj-lt"/>
              <a:buAutoNum type="arabicPeriod"/>
            </a:pPr>
            <a:r>
              <a:rPr lang="en-US" b="0" dirty="0"/>
              <a:t>“How can</a:t>
            </a:r>
            <a:r>
              <a:rPr lang="en-US" b="0" baseline="0" dirty="0"/>
              <a:t> a group of arts organizations stimulate the economy?” (</a:t>
            </a:r>
            <a:r>
              <a:rPr lang="en-US" b="0" dirty="0"/>
              <a:t>Tell a personal arts spending</a:t>
            </a:r>
            <a:r>
              <a:rPr lang="en-US" b="0" baseline="0" dirty="0"/>
              <a:t> story that demonstrates how many industries benefit from arts spending</a:t>
            </a:r>
            <a:r>
              <a:rPr lang="en-US" b="0" dirty="0"/>
              <a:t>.)</a:t>
            </a:r>
          </a:p>
        </p:txBody>
      </p:sp>
      <p:sp>
        <p:nvSpPr>
          <p:cNvPr id="4" name="Slide Number Placeholder 3"/>
          <p:cNvSpPr>
            <a:spLocks noGrp="1"/>
          </p:cNvSpPr>
          <p:nvPr>
            <p:ph type="sldNum" sz="quarter" idx="10"/>
          </p:nvPr>
        </p:nvSpPr>
        <p:spPr/>
        <p:txBody>
          <a:bodyPr/>
          <a:lstStyle/>
          <a:p>
            <a:fld id="{3380DB7F-1959-4C78-BD7F-27D19B731638}" type="slidenum">
              <a:rPr lang="en-US" smtClean="0"/>
              <a:t>1</a:t>
            </a:fld>
            <a:endParaRPr lang="en-US" dirty="0"/>
          </a:p>
        </p:txBody>
      </p:sp>
    </p:spTree>
    <p:extLst>
      <p:ext uri="{BB962C8B-B14F-4D97-AF65-F5344CB8AC3E}">
        <p14:creationId xmlns:p14="http://schemas.microsoft.com/office/powerpoint/2010/main" val="174224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33309" indent="-233309">
              <a:buFont typeface="+mj-lt"/>
              <a:buAutoNum type="arabicPeriod"/>
            </a:pPr>
            <a:r>
              <a:rPr lang="en-US" dirty="0"/>
              <a:t>Nonlocal attendees spend $47.57 per person, per event, not including admission—more than twice as much as their local counterparts. </a:t>
            </a:r>
          </a:p>
          <a:p>
            <a:pPr marL="233309" indent="-233309">
              <a:buFont typeface="+mj-lt"/>
              <a:buAutoNum type="arabicPeriod"/>
            </a:pPr>
            <a:endParaRPr lang="en-US" dirty="0"/>
          </a:p>
          <a:p>
            <a:pPr marL="233309" indent="-233309">
              <a:buFont typeface="+mj-lt"/>
              <a:buAutoNum type="arabicPeriod"/>
            </a:pPr>
            <a:r>
              <a:rPr lang="en-US" dirty="0"/>
              <a:t>We asked non-local attendees,</a:t>
            </a:r>
            <a:r>
              <a:rPr lang="en-US" baseline="0" dirty="0"/>
              <a:t> “Why are you here?” </a:t>
            </a:r>
            <a:r>
              <a:rPr lang="en-US" dirty="0"/>
              <a:t>69 percent said, “This arts event is the primary purpose for my trip.”</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We asked local attendees about what they would have done if the arts event that they were attending was not taking place: 41 percent said they would have “traveled to a different community to attend a similar arts event.” </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Of the 34 percent of arts attendees who are nonresidents, Nationally, 14 percent reported an overnight lodging expense. They average $169.06 per person. When you can get those “heads in beds,” that is when the cash registers start to ring.</a:t>
            </a:r>
          </a:p>
          <a:p>
            <a:pPr marL="233309" indent="-233309">
              <a:buFont typeface="+mj-lt"/>
              <a:buAutoNum type="arabicPeriod"/>
            </a:pPr>
            <a:endParaRPr lang="en-US" b="0" dirty="0"/>
          </a:p>
          <a:p>
            <a:pPr marL="233309" indent="-233309">
              <a:buFont typeface="+mj-lt"/>
              <a:buAutoNum type="arabicPeriod"/>
            </a:pPr>
            <a:r>
              <a:rPr lang="en-US" b="0" dirty="0"/>
              <a:t>These data show the power of the arts draw visitors into their community, and these people spend</a:t>
            </a:r>
            <a:r>
              <a:rPr lang="en-US" b="0" baseline="0" dirty="0"/>
              <a:t> money. It also shows that the arts keep locals and their discretionary spending in the community. That is why we say a vibrant arts community is good for local businesses.  (Putting “cheeks in seats” and </a:t>
            </a:r>
            <a:r>
              <a:rPr lang="en-US" dirty="0"/>
              <a:t>“derrieres in café chairs” </a:t>
            </a:r>
            <a:r>
              <a:rPr lang="en-US" dirty="0">
                <a:sym typeface="Wingdings" panose="05000000000000000000" pitchFamily="2" charset="2"/>
              </a:rPr>
              <a:t>.)</a:t>
            </a:r>
            <a:endParaRPr lang="en-US" b="0" dirty="0"/>
          </a:p>
          <a:p>
            <a:endParaRPr lang="en-US" b="0" dirty="0"/>
          </a:p>
          <a:p>
            <a:r>
              <a:rPr lang="en-US" dirty="0"/>
              <a:t>(For this analysis, only one night of lodging expenses is counted toward the audience expenditure, regardless of how many nights these cultural tourists actually stayed in the community. This conservative approach ensures that the audience-spending figures are not inflated by non-arts-related spending.) </a:t>
            </a:r>
          </a:p>
          <a:p>
            <a:endParaRPr lang="en-US" b="0" dirty="0"/>
          </a:p>
        </p:txBody>
      </p:sp>
      <p:sp>
        <p:nvSpPr>
          <p:cNvPr id="4" name="Slide Number Placeholder 3"/>
          <p:cNvSpPr>
            <a:spLocks noGrp="1"/>
          </p:cNvSpPr>
          <p:nvPr>
            <p:ph type="sldNum" sz="quarter" idx="10"/>
          </p:nvPr>
        </p:nvSpPr>
        <p:spPr/>
        <p:txBody>
          <a:bodyPr/>
          <a:lstStyle/>
          <a:p>
            <a:fld id="{3380DB7F-1959-4C78-BD7F-27D19B731638}" type="slidenum">
              <a:rPr lang="en-US" smtClean="0"/>
              <a:t>10</a:t>
            </a:fld>
            <a:endParaRPr lang="en-US" dirty="0"/>
          </a:p>
        </p:txBody>
      </p:sp>
    </p:spTree>
    <p:extLst>
      <p:ext uri="{BB962C8B-B14F-4D97-AF65-F5344CB8AC3E}">
        <p14:creationId xmlns:p14="http://schemas.microsoft.com/office/powerpoint/2010/main" val="275823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arts volunteers may not have an economic impact</a:t>
            </a:r>
            <a:r>
              <a:rPr lang="en-US" baseline="0" dirty="0"/>
              <a:t> as defined in this study, they clearly have an enormous impact by helping arts organizations function as a viable industry.</a:t>
            </a:r>
          </a:p>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11</a:t>
            </a:fld>
            <a:endParaRPr lang="en-US" dirty="0"/>
          </a:p>
        </p:txBody>
      </p:sp>
    </p:spTree>
    <p:extLst>
      <p:ext uri="{BB962C8B-B14F-4D97-AF65-F5344CB8AC3E}">
        <p14:creationId xmlns:p14="http://schemas.microsoft.com/office/powerpoint/2010/main" val="56521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41350"/>
            <a:ext cx="4187825" cy="3141663"/>
          </a:xfrm>
        </p:spPr>
      </p:sp>
      <p:sp>
        <p:nvSpPr>
          <p:cNvPr id="3" name="Notes Placeholder 2"/>
          <p:cNvSpPr>
            <a:spLocks noGrp="1"/>
          </p:cNvSpPr>
          <p:nvPr>
            <p:ph type="body" idx="1"/>
          </p:nvPr>
        </p:nvSpPr>
        <p:spPr>
          <a:xfrm>
            <a:off x="702310" y="4008940"/>
            <a:ext cx="5618480" cy="4604781"/>
          </a:xfrm>
        </p:spPr>
        <p:txBody>
          <a:bodyPr>
            <a:normAutofit fontScale="92500" lnSpcReduction="10000"/>
          </a:bodyPr>
          <a:lstStyle/>
          <a:p>
            <a:pPr marL="233309" indent="-233309">
              <a:buFont typeface="+mj-lt"/>
              <a:buAutoNum type="arabicPeriod"/>
            </a:pPr>
            <a:r>
              <a:rPr lang="en-US" dirty="0"/>
              <a:t>AEP5 National Partners are organizations of public and private sector leaders that steer billions of dollars in public and private sector arts funding and create arts-friendly policies. They are partners because, (1) they too believe the arts are a fundamental component of a healthy community, and (2) they approve of the methodology and findings. Their logos are on the back cover of every AEP5 report. This boost your credibility when advocating with the data. </a:t>
            </a:r>
          </a:p>
          <a:p>
            <a:pPr marL="690509" lvl="1" indent="-233309">
              <a:buFont typeface="Arial" panose="020B0604020202020204" pitchFamily="34" charset="0"/>
              <a:buChar char="•"/>
            </a:pPr>
            <a:r>
              <a:rPr lang="en-US" dirty="0"/>
              <a:t>Be sure your mayor knows the U.S. Conference of Mayors and National League of Cites are partners. </a:t>
            </a:r>
          </a:p>
          <a:p>
            <a:pPr marL="690509" lvl="1" indent="-233309">
              <a:buFont typeface="Arial" panose="020B0604020202020204" pitchFamily="34" charset="0"/>
              <a:buChar char="•"/>
            </a:pPr>
            <a:r>
              <a:rPr lang="en-US" dirty="0"/>
              <a:t>Be sure your city manager know that International City/County Management Association is a partner. </a:t>
            </a:r>
          </a:p>
          <a:p>
            <a:pPr marL="690509" lvl="1" indent="-233309">
              <a:buFont typeface="Arial" panose="020B0604020202020204" pitchFamily="34" charset="0"/>
              <a:buChar char="•"/>
            </a:pPr>
            <a:r>
              <a:rPr lang="en-US" dirty="0"/>
              <a:t>Be sure your business leaders know that the Conference Board and Committee encouraging Corporate Philanthropy are partners. </a:t>
            </a:r>
          </a:p>
          <a:p>
            <a:pPr marL="690509" lvl="1" indent="-233309">
              <a:buFont typeface="Arial" panose="020B0604020202020204" pitchFamily="34" charset="0"/>
              <a:buChar char="•"/>
            </a:pPr>
            <a:r>
              <a:rPr lang="en-US" dirty="0"/>
              <a:t>Be sure your private funders know that Council on Foundations and Independent Sector are partners. </a:t>
            </a:r>
          </a:p>
          <a:p>
            <a:pPr marL="690509" lvl="1" indent="-233309">
              <a:buFont typeface="Arial" panose="020B0604020202020204" pitchFamily="34" charset="0"/>
              <a:buChar char="•"/>
            </a:pPr>
            <a:r>
              <a:rPr lang="en-US" dirty="0"/>
              <a:t>Be sure your tourism and economic development people know that Destinations International and National Alliance of community Economic Development Associations are partners.</a:t>
            </a:r>
          </a:p>
          <a:p>
            <a:pPr marL="233309" indent="-233309">
              <a:buFont typeface="+mj-lt"/>
              <a:buAutoNum type="arabicPeriod"/>
            </a:pPr>
            <a:endParaRPr lang="en-US" dirty="0"/>
          </a:p>
          <a:p>
            <a:pPr marL="233309" indent="-233309">
              <a:buFont typeface="+mj-lt"/>
              <a:buAutoNum type="arabicPeriod"/>
            </a:pPr>
            <a:r>
              <a:rPr lang="en-US" dirty="0"/>
              <a:t>In a 2017 National League of Cities report about key issues facing city leaders, “Economic Development” tops the list at #1. Within economic development, “Arts and Culture” are listed among just five core subject areas along with jobs, business attraction, and downtown development. (“State of the Cities 2017”: http://www.nlc.org)</a:t>
            </a:r>
          </a:p>
          <a:p>
            <a:pPr marL="233309" indent="-233309">
              <a:buFont typeface="+mj-lt"/>
              <a:buAutoNum type="arabicPeriod"/>
            </a:pPr>
            <a:endParaRPr lang="en-US" dirty="0"/>
          </a:p>
          <a:p>
            <a:pPr marL="233309" indent="-233309">
              <a:buFont typeface="+mj-lt"/>
              <a:buAutoNum type="arabicPeriod"/>
            </a:pPr>
            <a:r>
              <a:rPr lang="en-US" dirty="0"/>
              <a:t>A 2017 AFTA Business Committee for the Arts Survey, conducted with the Conference Board, showed that 67 percent of businesses that support the arts do so because it improves the economy and quality of life. (http://www.americansforthearts.org/events/bca-10)</a:t>
            </a:r>
          </a:p>
        </p:txBody>
      </p:sp>
      <p:sp>
        <p:nvSpPr>
          <p:cNvPr id="4" name="Slide Number Placeholder 3"/>
          <p:cNvSpPr>
            <a:spLocks noGrp="1"/>
          </p:cNvSpPr>
          <p:nvPr>
            <p:ph type="sldNum" sz="quarter" idx="10"/>
          </p:nvPr>
        </p:nvSpPr>
        <p:spPr/>
        <p:txBody>
          <a:bodyPr/>
          <a:lstStyle/>
          <a:p>
            <a:fld id="{3380DB7F-1959-4C78-BD7F-27D19B731638}" type="slidenum">
              <a:rPr lang="en-US" smtClean="0"/>
              <a:t>12</a:t>
            </a:fld>
            <a:endParaRPr lang="en-US" dirty="0"/>
          </a:p>
        </p:txBody>
      </p:sp>
    </p:spTree>
    <p:extLst>
      <p:ext uri="{BB962C8B-B14F-4D97-AF65-F5344CB8AC3E}">
        <p14:creationId xmlns:p14="http://schemas.microsoft.com/office/powerpoint/2010/main" val="170627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r>
              <a:rPr lang="en-US" dirty="0"/>
              <a:t>Our community leaders are not the only ones who appreciate the quality of life AND economic value of the arts.</a:t>
            </a:r>
          </a:p>
          <a:p>
            <a:pPr marL="233309" indent="-233309">
              <a:buFont typeface="+mj-lt"/>
              <a:buAutoNum type="arabicPeriod"/>
            </a:pPr>
            <a:endParaRPr lang="en-US" dirty="0"/>
          </a:p>
          <a:p>
            <a:pPr marL="233309" indent="-233309">
              <a:buFont typeface="+mj-lt"/>
              <a:buAutoNum type="arabicPeriod"/>
            </a:pPr>
            <a:r>
              <a:rPr lang="en-US" dirty="0"/>
              <a:t>The American public values this as well: </a:t>
            </a:r>
          </a:p>
          <a:p>
            <a:pPr marL="690509" lvl="1" indent="-233309">
              <a:buFont typeface="Arial" panose="020B0604020202020204" pitchFamily="34" charset="0"/>
              <a:buChar char="•"/>
            </a:pPr>
            <a:r>
              <a:rPr lang="en-US" dirty="0"/>
              <a:t>87 percent believe they are important to quality of life.</a:t>
            </a:r>
          </a:p>
          <a:p>
            <a:pPr marL="690509" lvl="1" indent="-233309">
              <a:buFont typeface="Arial" panose="020B0604020202020204" pitchFamily="34" charset="0"/>
              <a:buChar char="•"/>
            </a:pPr>
            <a:r>
              <a:rPr lang="en-US" dirty="0"/>
              <a:t>An impressive 82 percent also believe the arts are important to local businesses and the economy.</a:t>
            </a:r>
          </a:p>
        </p:txBody>
      </p:sp>
      <p:sp>
        <p:nvSpPr>
          <p:cNvPr id="4" name="Slide Number Placeholder 3"/>
          <p:cNvSpPr>
            <a:spLocks noGrp="1"/>
          </p:cNvSpPr>
          <p:nvPr>
            <p:ph type="sldNum" sz="quarter" idx="10"/>
          </p:nvPr>
        </p:nvSpPr>
        <p:spPr/>
        <p:txBody>
          <a:bodyPr/>
          <a:lstStyle/>
          <a:p>
            <a:fld id="{3380DB7F-1959-4C78-BD7F-27D19B731638}" type="slidenum">
              <a:rPr lang="en-US" smtClean="0"/>
              <a:t>13</a:t>
            </a:fld>
            <a:endParaRPr lang="en-US" dirty="0"/>
          </a:p>
        </p:txBody>
      </p:sp>
    </p:spTree>
    <p:extLst>
      <p:ext uri="{BB962C8B-B14F-4D97-AF65-F5344CB8AC3E}">
        <p14:creationId xmlns:p14="http://schemas.microsoft.com/office/powerpoint/2010/main" val="4249941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40163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14</a:t>
            </a:fld>
            <a:endParaRPr lang="en-US" dirty="0"/>
          </a:p>
        </p:txBody>
      </p:sp>
    </p:spTree>
    <p:extLst>
      <p:ext uri="{BB962C8B-B14F-4D97-AF65-F5344CB8AC3E}">
        <p14:creationId xmlns:p14="http://schemas.microsoft.com/office/powerpoint/2010/main" val="516303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r>
              <a:rPr lang="en-US" dirty="0"/>
              <a:t>Adding more gravitas to the economic impact of the arts argument . . . the U.S. Bureau of Economic Analysis (BEA) established the Arts &amp; Cultural Production Satellite Account, which takes into account the full breadth of the nation’s art and culture industries. That is, not just the nonprofit sector (like AEP5), but also the commercial and entertainment sectors, individual artists, Broadway, motion picture industry, architecture and design, university education programs, etc. </a:t>
            </a:r>
          </a:p>
          <a:p>
            <a:pPr marL="233309" indent="-233309">
              <a:buFont typeface="+mj-lt"/>
              <a:buAutoNum type="arabicPeriod"/>
            </a:pPr>
            <a:endParaRPr lang="en-US" dirty="0"/>
          </a:p>
          <a:p>
            <a:pPr marL="233309" indent="-233309">
              <a:buFont typeface="+mj-lt"/>
              <a:buAutoNum type="arabicPeriod"/>
            </a:pPr>
            <a:r>
              <a:rPr lang="en-US" dirty="0"/>
              <a:t>According to BEA, the arts were a $730 billion industry in 2014, which represents 4.2 percent of the nation’s Gross Domestic Product—a larger share of the economy than transportation, tourism, agriculture, and construction. </a:t>
            </a:r>
          </a:p>
          <a:p>
            <a:pPr marL="233309" indent="-233309">
              <a:buFont typeface="+mj-lt"/>
              <a:buAutoNum type="arabicPeriod"/>
            </a:pPr>
            <a:endParaRPr lang="en-US" dirty="0"/>
          </a:p>
          <a:p>
            <a:pPr marL="233309" indent="-233309">
              <a:buFont typeface="+mj-lt"/>
              <a:buAutoNum type="arabicPeriod"/>
            </a:pPr>
            <a:r>
              <a:rPr lang="en-US" dirty="0"/>
              <a:t>AEP5, by contrast, analyzes only nonprofit and municipal arts and cultural organizations. A second key distinction is that AEP5 is the only national study that includes an analysis of event-related spending by arts audiences. </a:t>
            </a:r>
          </a:p>
          <a:p>
            <a:pPr marL="233309" indent="-23330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15</a:t>
            </a:fld>
            <a:endParaRPr lang="en-US" dirty="0"/>
          </a:p>
        </p:txBody>
      </p:sp>
    </p:spTree>
    <p:extLst>
      <p:ext uri="{BB962C8B-B14F-4D97-AF65-F5344CB8AC3E}">
        <p14:creationId xmlns:p14="http://schemas.microsoft.com/office/powerpoint/2010/main" val="3348128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53C3F-4418-4806-BDDC-169459131DCF}" type="slidenum">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7734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46B9E-158A-4901-9DA7-9028EF5AED7B}" type="slidenum">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343042" name="Rectangle 2"/>
          <p:cNvSpPr>
            <a:spLocks noGrp="1" noRot="1" noChangeAspect="1" noChangeArrowheads="1" noTextEdit="1"/>
          </p:cNvSpPr>
          <p:nvPr>
            <p:ph type="sldImg"/>
          </p:nvPr>
        </p:nvSpPr>
        <p:spPr>
          <a:xfrm>
            <a:off x="1182688" y="696913"/>
            <a:ext cx="4648200" cy="3486150"/>
          </a:xfrm>
          <a:ln/>
        </p:spPr>
      </p:sp>
      <p:sp>
        <p:nvSpPr>
          <p:cNvPr id="343043" name="Rectangle 3"/>
          <p:cNvSpPr>
            <a:spLocks noGrp="1" noChangeArrowheads="1"/>
          </p:cNvSpPr>
          <p:nvPr>
            <p:ph type="body" idx="1"/>
          </p:nvPr>
        </p:nvSpPr>
        <p:spPr/>
        <p:txBody>
          <a:bodyPr/>
          <a:lstStyle/>
          <a:p>
            <a:r>
              <a:rPr lang="en-US" dirty="0"/>
              <a:t>The 2008, the Conference Board published, Ready to Innovate touts the importance of arts education in building the 21</a:t>
            </a:r>
            <a:r>
              <a:rPr lang="en-US" baseline="30000" dirty="0"/>
              <a:t>st</a:t>
            </a:r>
            <a:r>
              <a:rPr lang="en-US" dirty="0"/>
              <a:t> century workplace.  Arts participation in the school or in the workplace strengthens our “creativity muscles” which builds our creativity, the fuel that drives innovation.  </a:t>
            </a:r>
          </a:p>
          <a:p>
            <a:r>
              <a:rPr lang="en-US" dirty="0"/>
              <a:t>72% of employers say creativity is of primary concern when they’re hiring, and 85% of these employers can’t find the creative applicants they seek. </a:t>
            </a:r>
          </a:p>
          <a:p>
            <a:r>
              <a:rPr lang="en-US" dirty="0"/>
              <a:t>Employers who replied to the survey believe creativity has less to do with finding solutions than with the ability to spot problems or patterns others cannot see.</a:t>
            </a:r>
          </a:p>
          <a:p>
            <a:r>
              <a:rPr lang="en-US" dirty="0"/>
              <a:t>Arts-related study in college is a key creativity indicator to potential employers. </a:t>
            </a:r>
          </a:p>
          <a:p>
            <a:r>
              <a:rPr lang="en-US" dirty="0"/>
              <a:t>Very few employers test for creativity in the hiring process; a noteworthy 27 percent said they use the candidate’s appearance to assess creative ability. </a:t>
            </a:r>
          </a:p>
          <a:p>
            <a:r>
              <a:rPr lang="en-US" dirty="0"/>
              <a:t>The Conference Board report concludes, “..The arts—music creative writing, drawing, dance—provide the skills sought by employers of the Third Millennium.</a:t>
            </a:r>
          </a:p>
        </p:txBody>
      </p:sp>
    </p:spTree>
    <p:extLst>
      <p:ext uri="{BB962C8B-B14F-4D97-AF65-F5344CB8AC3E}">
        <p14:creationId xmlns:p14="http://schemas.microsoft.com/office/powerpoint/2010/main" val="3993434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53C3F-4418-4806-BDDC-169459131DCF}" type="slidenum">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48351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386FE-68DA-49D9-853A-718CE97BB2DC}"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dirty="0"/>
              <a:t>CATTERALL . . . </a:t>
            </a:r>
          </a:p>
          <a:p>
            <a:r>
              <a:rPr lang="en-US" dirty="0"/>
              <a:t>The academic benefits of arts education go beyond math and reading.  An analysis of U.S. Department of Education data by UCLA research James Catterall found that students who were highly involved in the arts performed better on a variety of academic measures than other students (grade point averages, standardized test score, lower drop-out rates, and better attitudes about community service . . . these findings also held when studied across socio-economic strata, suggesting that the arts can "level the playing field" for youngsters from disadvantaged circumstances.</a:t>
            </a:r>
          </a:p>
          <a:p>
            <a:endParaRPr lang="en-US" dirty="0"/>
          </a:p>
          <a:p>
            <a:r>
              <a:rPr lang="en-US" dirty="0"/>
              <a:t>Don’t take my word for it.  In a recent commentary in </a:t>
            </a:r>
            <a:r>
              <a:rPr lang="en-US" i="1" dirty="0"/>
              <a:t>Education Week </a:t>
            </a:r>
            <a:r>
              <a:rPr lang="en-US" dirty="0"/>
              <a:t>by Arkansas Governor Mike Huckabee and former U.S. Secretary of Education Rod Paige, they write, “The arts instill in students the habits of mind that last a lifetime: critical-analysis skills, ability to deal with ambiguity and to solve problems, perseverance, and a drive for excellence.”</a:t>
            </a:r>
          </a:p>
          <a:p>
            <a:endParaRPr lang="en-US" dirty="0"/>
          </a:p>
          <a:p>
            <a:r>
              <a:rPr lang="en-US" dirty="0"/>
              <a:t>Now, it's hard to argue with these facts, but policy makers have found ways to ignore them. Too many of our students in our communities and classrooms simply don't have access to arts education.  Last year’s report by the Council of Basic Education documented, via surveys of 1,000 school principals, what so many of us are observing.  Because of No Child Left Behind laws, our schools are teaching to the test more than ever, and cutting out the liberal arts.  25 percent of the principals reported decreases in instructional time for the arts; 33 percent anticipate future decreases in instructional time.</a:t>
            </a:r>
          </a:p>
        </p:txBody>
      </p:sp>
    </p:spTree>
    <p:extLst>
      <p:ext uri="{BB962C8B-B14F-4D97-AF65-F5344CB8AC3E}">
        <p14:creationId xmlns:p14="http://schemas.microsoft.com/office/powerpoint/2010/main" val="20726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4C3C6-B075-4AFC-B470-8CFDB21A04BD}" type="slidenum">
              <a:rPr kumimoji="0" 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6680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B71B7E-7762-4FC3-92F9-5084E630BD79}"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prstClr val="black"/>
              </a:solidFill>
              <a:effectLst/>
              <a:uLnTx/>
              <a:uFillTx/>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defTabSz="465871" eaLnBrk="1" fontAlgn="auto" hangingPunct="1">
              <a:spcBef>
                <a:spcPts val="0"/>
              </a:spcBef>
              <a:spcAft>
                <a:spcPts val="0"/>
              </a:spcAft>
              <a:defRPr/>
            </a:pPr>
            <a:r>
              <a:rPr lang="en-US" dirty="0"/>
              <a:t>Jeff Koons installation in CAT Scan room of Advocate Children’s Hospital. New York Times.</a:t>
            </a:r>
          </a:p>
          <a:p>
            <a:endParaRPr lang="en-US" dirty="0"/>
          </a:p>
          <a:p>
            <a:endParaRPr lang="en-US" dirty="0"/>
          </a:p>
          <a:p>
            <a:r>
              <a:rPr lang="en-US" dirty="0"/>
              <a:t>In a national survey about arts programs in hospitals, more than half of the 2,000 responding hospitals indicated having on-site programming for their patients and staff. The reasons are many, but 73 percent present the arts because it aids in a patient’s mental and emotional recovery. </a:t>
            </a:r>
          </a:p>
          <a:p>
            <a:endParaRPr lang="en-US" dirty="0"/>
          </a:p>
          <a:p>
            <a:r>
              <a:rPr lang="en-US" dirty="0"/>
              <a:t>Arts programs in hospitals serve multiple audiences: 96 percent are designed to serve patients directly; 56 percent include the patient’s family members; and 55 percent include programs for staff, as a means to deal with the stress in the healthcare environment.</a:t>
            </a:r>
          </a:p>
          <a:p>
            <a:endParaRPr lang="en-US" dirty="0"/>
          </a:p>
          <a:p>
            <a:r>
              <a:rPr lang="en-US" dirty="0"/>
              <a:t>Hospital arts programs are largely funded by the hospital itself—66 percent of their budgets come from the hospital’s general fund.  These programs are often conducted in partnership with local performing and visual arts organizations, or their local arts agency.</a:t>
            </a:r>
          </a:p>
          <a:p>
            <a:endParaRPr lang="en-US" dirty="0"/>
          </a:p>
          <a:p>
            <a:r>
              <a:rPr lang="en-US" dirty="0"/>
              <a:t>Survey conducted by Joint Commission on Accreditation of Healthcare Organizations, Americans for the Arts, and Society for Arts &amp; Healthcare. </a:t>
            </a:r>
          </a:p>
        </p:txBody>
      </p:sp>
    </p:spTree>
    <p:extLst>
      <p:ext uri="{BB962C8B-B14F-4D97-AF65-F5344CB8AC3E}">
        <p14:creationId xmlns:p14="http://schemas.microsoft.com/office/powerpoint/2010/main" val="3539845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479425"/>
            <a:ext cx="4187825" cy="3141663"/>
          </a:xfrm>
        </p:spPr>
      </p:sp>
      <p:sp>
        <p:nvSpPr>
          <p:cNvPr id="3" name="Notes Placeholder 2"/>
          <p:cNvSpPr>
            <a:spLocks noGrp="1"/>
          </p:cNvSpPr>
          <p:nvPr>
            <p:ph type="body" idx="1"/>
          </p:nvPr>
        </p:nvSpPr>
        <p:spPr>
          <a:xfrm>
            <a:off x="702310" y="4020157"/>
            <a:ext cx="5618480" cy="3665458"/>
          </a:xfrm>
        </p:spPr>
        <p:txBody>
          <a:bodyPr/>
          <a:lstStyle/>
          <a:p>
            <a:pPr defTabSz="933237">
              <a:defRPr/>
            </a:pPr>
            <a:r>
              <a:rPr lang="en-US" baseline="0" dirty="0"/>
              <a:t>If you remember one thing about this . . . </a:t>
            </a:r>
          </a:p>
          <a:p>
            <a:pPr defTabSz="933237">
              <a:defRPr/>
            </a:pPr>
            <a:endParaRPr lang="en-US" dirty="0"/>
          </a:p>
          <a:p>
            <a:r>
              <a:rPr lang="en-US" dirty="0"/>
              <a:t> </a:t>
            </a:r>
          </a:p>
          <a:p>
            <a:pPr marL="233309" indent="-233309">
              <a:buFont typeface="+mj-lt"/>
              <a:buAutoNum type="arabicPeriod"/>
            </a:pPr>
            <a:r>
              <a:rPr lang="en-US" dirty="0"/>
              <a:t>Arts &amp; Economic Prosperity 5 changes the conversation about the arts from a “needy charity” to one about an “investment in an industry” that provides both cultural and economic benefits.</a:t>
            </a:r>
          </a:p>
          <a:p>
            <a:pPr marL="641600" lvl="1" indent="-174982">
              <a:buFont typeface="Arial" panose="020B0604020202020204" pitchFamily="34" charset="0"/>
              <a:buChar char="•"/>
            </a:pPr>
            <a:r>
              <a:rPr lang="en-US" dirty="0"/>
              <a:t>The nonprofit arts industry generates $166.3 billion dollars of economic activity every year.</a:t>
            </a:r>
          </a:p>
          <a:p>
            <a:pPr marL="641600" lvl="1" indent="-174982">
              <a:buFont typeface="Arial" panose="020B0604020202020204" pitchFamily="34" charset="0"/>
              <a:buChar char="•"/>
            </a:pPr>
            <a:r>
              <a:rPr lang="en-US" dirty="0"/>
              <a:t>Supports 4.6 million jobs. In a global economy, the arts remain local employers.</a:t>
            </a:r>
          </a:p>
          <a:p>
            <a:pPr marL="641600" lvl="1" indent="-174982">
              <a:buFont typeface="Arial" panose="020B0604020202020204" pitchFamily="34" charset="0"/>
              <a:buChar char="•"/>
            </a:pPr>
            <a:r>
              <a:rPr lang="en-US" dirty="0"/>
              <a:t>Generates $27.5 billion in federal-state-local government revenue—an amazing yield given their $5 billion collective outlay. Small investment—big return. </a:t>
            </a:r>
          </a:p>
          <a:p>
            <a:r>
              <a:rPr lang="en-US" dirty="0"/>
              <a:t> </a:t>
            </a:r>
          </a:p>
          <a:p>
            <a:pPr lvl="0"/>
            <a:r>
              <a:rPr lang="en-US" dirty="0"/>
              <a:t>If you care about quality of life and strengthening your economy—you can feel good about investing in the arts.</a:t>
            </a:r>
          </a:p>
          <a:p>
            <a:pPr defTabSz="933237">
              <a:defRPr/>
            </a:pPr>
            <a:endParaRPr lang="en-US" dirty="0"/>
          </a:p>
          <a:p>
            <a:pPr defTabSz="933237">
              <a:defRPr/>
            </a:pPr>
            <a:r>
              <a:rPr lang="en-US" dirty="0"/>
              <a:t>What do you do with an industry [$166.3 billion industry] that supports 4.6 million jobs and generates $27.5 billion in government revenue?  Invest in it, nurture it, and grow it!" Support the arts!</a:t>
            </a:r>
          </a:p>
          <a:p>
            <a:pPr defTabSz="933237">
              <a:defRPr/>
            </a:pPr>
            <a:endParaRPr lang="en-US" baseline="0" dirty="0"/>
          </a:p>
          <a:p>
            <a:r>
              <a:rPr lang="en-US" baseline="0" dirty="0"/>
              <a:t>Nationally as well as locally . . . </a:t>
            </a:r>
          </a:p>
          <a:p>
            <a:endParaRPr lang="en-US" dirty="0"/>
          </a:p>
        </p:txBody>
      </p:sp>
      <p:sp>
        <p:nvSpPr>
          <p:cNvPr id="4" name="Slide Number Placeholder 3"/>
          <p:cNvSpPr>
            <a:spLocks noGrp="1"/>
          </p:cNvSpPr>
          <p:nvPr>
            <p:ph type="sldNum" sz="quarter" idx="10"/>
          </p:nvPr>
        </p:nvSpPr>
        <p:spPr/>
        <p:txBody>
          <a:bodyPr/>
          <a:lstStyle/>
          <a:p>
            <a:pPr defTabSz="933237" eaLnBrk="1" fontAlgn="auto" hangingPunct="1">
              <a:spcBef>
                <a:spcPts val="0"/>
              </a:spcBef>
              <a:spcAft>
                <a:spcPts val="0"/>
              </a:spcAft>
              <a:defRPr/>
            </a:pPr>
            <a:fld id="{3380DB7F-1959-4C78-BD7F-27D19B731638}" type="slidenum">
              <a:rPr lang="en-US" sz="1800" kern="0">
                <a:solidFill>
                  <a:sysClr val="windowText" lastClr="000000"/>
                </a:solidFill>
              </a:rPr>
              <a:pPr defTabSz="933237" eaLnBrk="1" fontAlgn="auto" hangingPunct="1">
                <a:spcBef>
                  <a:spcPts val="0"/>
                </a:spcBef>
                <a:spcAft>
                  <a:spcPts val="0"/>
                </a:spcAft>
                <a:defRPr/>
              </a:pPr>
              <a:t>22</a:t>
            </a:fld>
            <a:endParaRPr lang="en-US" sz="1800" kern="0" dirty="0">
              <a:solidFill>
                <a:sysClr val="windowText" lastClr="000000"/>
              </a:solidFill>
            </a:endParaRPr>
          </a:p>
        </p:txBody>
      </p:sp>
    </p:spTree>
    <p:extLst>
      <p:ext uri="{BB962C8B-B14F-4D97-AF65-F5344CB8AC3E}">
        <p14:creationId xmlns:p14="http://schemas.microsoft.com/office/powerpoint/2010/main" val="2274465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23</a:t>
            </a:fld>
            <a:endParaRPr lang="en-US" dirty="0"/>
          </a:p>
        </p:txBody>
      </p:sp>
    </p:spTree>
    <p:extLst>
      <p:ext uri="{BB962C8B-B14F-4D97-AF65-F5344CB8AC3E}">
        <p14:creationId xmlns:p14="http://schemas.microsoft.com/office/powerpoint/2010/main" val="1667038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24</a:t>
            </a:fld>
            <a:endParaRPr lang="en-US" dirty="0"/>
          </a:p>
        </p:txBody>
      </p:sp>
    </p:spTree>
    <p:extLst>
      <p:ext uri="{BB962C8B-B14F-4D97-AF65-F5344CB8AC3E}">
        <p14:creationId xmlns:p14="http://schemas.microsoft.com/office/powerpoint/2010/main" val="1949511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public appreciates this value that the arts bring to their community. While 87 percent believe they are important to quality of life, an impressive 82 percent also believe the arts are important to local businesses and the economy.</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4191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5753F-0DFD-4CB4-BFBD-5EF811AE1844}" type="slidenum">
              <a:rPr kumimoji="0" lang="en-US" sz="1800" b="0" i="0" u="none" strike="noStrike" kern="0" cap="none" spc="0" normalizeH="0" baseline="0" noProof="0" smtClean="0">
                <a:ln>
                  <a:noFill/>
                </a:ln>
                <a:solidFill>
                  <a:sysClr val="windowText" lastClr="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1155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83FEE-E55D-4CA1-865C-3303699F271B}" type="slidenum">
              <a:rPr kumimoji="0" 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9221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503238"/>
            <a:ext cx="4187825" cy="3141662"/>
          </a:xfrm>
        </p:spPr>
      </p:sp>
      <p:sp>
        <p:nvSpPr>
          <p:cNvPr id="3" name="Notes Placeholder 2"/>
          <p:cNvSpPr>
            <a:spLocks noGrp="1"/>
          </p:cNvSpPr>
          <p:nvPr>
            <p:ph type="body" idx="1"/>
          </p:nvPr>
        </p:nvSpPr>
        <p:spPr>
          <a:xfrm>
            <a:off x="702310" y="3795840"/>
            <a:ext cx="5618480" cy="4817881"/>
          </a:xfrm>
        </p:spPr>
        <p:txBody>
          <a:bodyPr>
            <a:normAutofit fontScale="85000" lnSpcReduction="10000"/>
          </a:bodyPr>
          <a:lstStyle/>
          <a:p>
            <a:pPr marL="233309" indent="-233309" defTabSz="466618">
              <a:buFont typeface="+mj-lt"/>
              <a:buAutoNum type="arabicPeriod"/>
              <a:defRPr/>
            </a:pPr>
            <a:r>
              <a:rPr lang="en-US" dirty="0"/>
              <a:t>AEP5 is our 5</a:t>
            </a:r>
            <a:r>
              <a:rPr lang="en-US" baseline="30000" dirty="0"/>
              <a:t>th</a:t>
            </a:r>
            <a:r>
              <a:rPr lang="en-US" dirty="0"/>
              <a:t> economic impact study of spending by nonprofit arts and cultural organizations and their audiences. It is the largest and most comprehensive of its kind ever conducted: 341 study regions in all 50 states + D.C., small rural to large urban, populations ranging from 1,540 to 4 million. Even in our smallest communities, the arts have a measurable economic impact.</a:t>
            </a:r>
          </a:p>
          <a:p>
            <a:pPr marL="233309" indent="-233309" defTabSz="466618">
              <a:buFont typeface="+mj-lt"/>
              <a:buAutoNum type="arabicPeriod"/>
              <a:defRPr/>
            </a:pPr>
            <a:endParaRPr lang="en-US" dirty="0"/>
          </a:p>
          <a:p>
            <a:pPr marL="233309" indent="-233309" defTabSz="466618">
              <a:buFont typeface="+mj-lt"/>
              <a:buAutoNum type="arabicPeriod"/>
              <a:defRPr/>
            </a:pPr>
            <a:r>
              <a:rPr lang="en-US" dirty="0"/>
              <a:t>Only nonprofit and municipal arts and cultural organizations are included—no entertainment, Broadway, or motion picture businesses; no individual artists (all vital to the cultural ecology, but beyond the scope of the study). </a:t>
            </a:r>
          </a:p>
          <a:p>
            <a:pPr marL="233309" indent="-233309" defTabSz="466618">
              <a:buFont typeface="+mj-lt"/>
              <a:buAutoNum type="arabicPeriod"/>
              <a:defRPr/>
            </a:pPr>
            <a:endParaRPr lang="en-US" dirty="0"/>
          </a:p>
          <a:p>
            <a:pPr marL="233309" indent="-233309" defTabSz="466618">
              <a:buFont typeface="+mj-lt"/>
              <a:buAutoNum type="arabicPeriod"/>
              <a:defRPr/>
            </a:pPr>
            <a:r>
              <a:rPr lang="en-US" dirty="0"/>
              <a:t>Why just nonprofits? Because government and philanthropic dollars are typically directed to these organizations. It is appropriate to ask, “Beyond quality of life, what is the ROI of that investment?”</a:t>
            </a:r>
          </a:p>
          <a:p>
            <a:pPr marL="233309" indent="-233309">
              <a:buFont typeface="+mj-lt"/>
              <a:buAutoNum type="arabicPeriod"/>
            </a:pPr>
            <a:endParaRPr lang="en-US" u="sng" dirty="0"/>
          </a:p>
          <a:p>
            <a:pPr marL="233309" indent="-233309">
              <a:buFont typeface="+mj-lt"/>
              <a:buAutoNum type="arabicPeriod"/>
            </a:pPr>
            <a:r>
              <a:rPr lang="en-US" u="sng" dirty="0"/>
              <a:t>Conservative and Reliable Methodology . . . </a:t>
            </a:r>
          </a:p>
          <a:p>
            <a:pPr lvl="1" indent="-174982">
              <a:buFont typeface="Arial" panose="020B0604020202020204" pitchFamily="34" charset="0"/>
              <a:buChar char="•"/>
            </a:pPr>
            <a:r>
              <a:rPr lang="en-US" baseline="0" dirty="0"/>
              <a:t>For our local studies, we only include data from organizations that provide it. We make no local estimates for non-respondents. (14,439 organizations surveyed nationally.)</a:t>
            </a:r>
          </a:p>
          <a:p>
            <a:pPr lvl="1" indent="-174982">
              <a:buFont typeface="Arial" panose="020B0604020202020204" pitchFamily="34" charset="0"/>
              <a:buChar char="•"/>
            </a:pPr>
            <a:r>
              <a:rPr lang="en-US" dirty="0"/>
              <a:t>We do a major over-sample of audience interviews and conduct them at a diverse range of events (performing arts, museums, free open air festivals). (212,691 surveyed nationally.)</a:t>
            </a:r>
          </a:p>
          <a:p>
            <a:pPr lvl="1" indent="-174982">
              <a:buFont typeface="Arial" panose="020B0604020202020204" pitchFamily="34" charset="0"/>
              <a:buChar char="•"/>
            </a:pPr>
            <a:r>
              <a:rPr lang="en-US" dirty="0"/>
              <a:t>We study how a dollar ripples through the local economy. Our Georgia Tech economists customized an input/output model for all 341 study regions. This enables economists to track how many times a dollar is “respent” within the local economy, and thus to measure the economic impact generated by each round of spending. For example, when a theater company purchases paint from the local hardware store, that has a measurable economic effect. However, the economic benefits typically don’t end there, because the hardware store uses some of its income to pay the clerk that sold the paint as well as to pay its utility bill and other expenses. The clerk may use some of those dollars to pay the grocery bill, and so on. Each round of spending and its impact is measured.  (Input/output models have been the basis of 2 Nobel Prizes in Economics. The AEP methodology has been vetted by the White House Council of Economic Advisors and bank economists among others.)</a:t>
            </a:r>
          </a:p>
          <a:p>
            <a:pPr marL="233309" indent="-233309" defTabSz="933237">
              <a:buFont typeface="+mj-lt"/>
              <a:buAutoNum type="arabicPeriod"/>
            </a:pPr>
            <a:endParaRPr lang="en-US" dirty="0"/>
          </a:p>
          <a:p>
            <a:pPr marL="233309" indent="-233309" defTabSz="933237">
              <a:buFont typeface="+mj-lt"/>
              <a:buAutoNum type="arabicPeriod"/>
            </a:pPr>
            <a:r>
              <a:rPr lang="en-US" dirty="0"/>
              <a:t>Because of the large and diverse number of local study regions, we can make national estimates of the economic impact of nonprofit and municipal arts and cultural organizations and their audiences.  (NOTE: the national figures are NOT calculated by simply adding participating partner data. See report for details.)</a:t>
            </a:r>
          </a:p>
        </p:txBody>
      </p:sp>
      <p:sp>
        <p:nvSpPr>
          <p:cNvPr id="4" name="Slide Number Placeholder 3"/>
          <p:cNvSpPr>
            <a:spLocks noGrp="1"/>
          </p:cNvSpPr>
          <p:nvPr>
            <p:ph type="sldNum" sz="quarter" idx="10"/>
          </p:nvPr>
        </p:nvSpPr>
        <p:spPr/>
        <p:txBody>
          <a:bodyPr/>
          <a:lstStyle/>
          <a:p>
            <a:fld id="{3380DB7F-1959-4C78-BD7F-27D19B731638}" type="slidenum">
              <a:rPr lang="en-US" smtClean="0"/>
              <a:t>4</a:t>
            </a:fld>
            <a:endParaRPr lang="en-US" dirty="0"/>
          </a:p>
        </p:txBody>
      </p:sp>
    </p:spTree>
    <p:extLst>
      <p:ext uri="{BB962C8B-B14F-4D97-AF65-F5344CB8AC3E}">
        <p14:creationId xmlns:p14="http://schemas.microsoft.com/office/powerpoint/2010/main" val="427647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44608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Total economic activity. Composed of two figures—spending by nonprofit arts and cultural organizations and the event-related spending by their audiences. This is an increase from $135 billion in 2010</a:t>
            </a:r>
          </a:p>
          <a:p>
            <a:pPr marL="233309" indent="-233309">
              <a:buFont typeface="+mj-lt"/>
              <a:buAutoNum type="arabicPeriod"/>
            </a:pPr>
            <a:endParaRPr lang="en-US" dirty="0"/>
          </a:p>
          <a:p>
            <a:pPr marL="233309" indent="-233309">
              <a:buFont typeface="+mj-lt"/>
              <a:buAutoNum type="arabicPeriod"/>
            </a:pPr>
            <a:r>
              <a:rPr lang="en-US" dirty="0"/>
              <a:t>Nonprofit arts and cultural organizations spent an estimated $63.8 billion in 2015. This is a myth buster for people. Sure, we appreciate the beauty of the arts, but most folks don’t realize that these are businesses. They employ people locally, purchase goods and services within the community, are members of the Chamber of Commerce, and involved in the marketing and promotion of their regions. Arts organizations are good business citizens. </a:t>
            </a:r>
          </a:p>
          <a:p>
            <a:r>
              <a:rPr lang="en-US" dirty="0"/>
              <a:t> </a:t>
            </a:r>
          </a:p>
          <a:p>
            <a:pPr lvl="0"/>
            <a:r>
              <a:rPr lang="en-US" dirty="0"/>
              <a:t>What is the economic impact of that spending?</a:t>
            </a:r>
          </a:p>
        </p:txBody>
      </p:sp>
      <p:sp>
        <p:nvSpPr>
          <p:cNvPr id="4" name="Slide Number Placeholder 3"/>
          <p:cNvSpPr>
            <a:spLocks noGrp="1"/>
          </p:cNvSpPr>
          <p:nvPr>
            <p:ph type="sldNum" sz="quarter" idx="10"/>
          </p:nvPr>
        </p:nvSpPr>
        <p:spPr/>
        <p:txBody>
          <a:bodyPr/>
          <a:lstStyle/>
          <a:p>
            <a:fld id="{3380DB7F-1959-4C78-BD7F-27D19B731638}" type="slidenum">
              <a:rPr lang="en-US" smtClean="0"/>
              <a:t>5</a:t>
            </a:fld>
            <a:endParaRPr lang="en-US" dirty="0"/>
          </a:p>
        </p:txBody>
      </p:sp>
    </p:spTree>
    <p:extLst>
      <p:ext uri="{BB962C8B-B14F-4D97-AF65-F5344CB8AC3E}">
        <p14:creationId xmlns:p14="http://schemas.microsoft.com/office/powerpoint/2010/main" val="141239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512763"/>
            <a:ext cx="4187825" cy="3141662"/>
          </a:xfrm>
        </p:spPr>
      </p:sp>
      <p:sp>
        <p:nvSpPr>
          <p:cNvPr id="3" name="Notes Placeholder 2"/>
          <p:cNvSpPr>
            <a:spLocks noGrp="1"/>
          </p:cNvSpPr>
          <p:nvPr>
            <p:ph type="body" idx="1"/>
          </p:nvPr>
        </p:nvSpPr>
        <p:spPr/>
        <p:txBody>
          <a:bodyPr/>
          <a:lstStyle/>
          <a:p>
            <a:pPr marL="233309" indent="-233309" defTabSz="933237">
              <a:buFont typeface="+mj-lt"/>
              <a:buAutoNum type="arabicPeriod"/>
            </a:pPr>
            <a:r>
              <a:rPr lang="en-US" dirty="0"/>
              <a:t>Arts organizations employ more than just artists, curators, and musicians. They also pay builders, plumbers, accountants, printers, and occupations spanning many industries. </a:t>
            </a:r>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endParaRPr lang="en-US" dirty="0"/>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r>
              <a:rPr lang="en-US" dirty="0"/>
              <a:t>Remember</a:t>
            </a:r>
            <a:r>
              <a:rPr lang="en-US" baseline="0" dirty="0"/>
              <a:t> that our economic analysis measures jobs supported throughout the community. </a:t>
            </a:r>
            <a:endParaRPr lang="en-US" dirty="0"/>
          </a:p>
          <a:p>
            <a:pPr marL="233309" indent="-233309">
              <a:buFont typeface="+mj-lt"/>
              <a:buAutoNum type="arabicPeriod"/>
            </a:pPr>
            <a:endParaRPr lang="en-US" dirty="0"/>
          </a:p>
          <a:p>
            <a:pPr marL="233309" indent="-233309">
              <a:buFont typeface="+mj-lt"/>
              <a:buAutoNum type="arabicPeriod"/>
            </a:pPr>
            <a:r>
              <a:rPr lang="en-US" dirty="0"/>
              <a:t>Because arts organizations are strongly rooted in their community, these are jobs that necessarily remain local and cannot be shipped overseas. (</a:t>
            </a:r>
            <a:r>
              <a:rPr lang="en-US" u="sng" dirty="0"/>
              <a:t>Even in a global economy, arts remain local employers</a:t>
            </a:r>
            <a:r>
              <a:rPr lang="en-US" dirty="0"/>
              <a:t>)</a:t>
            </a:r>
          </a:p>
          <a:p>
            <a:pPr marL="233309" indent="-233309">
              <a:buFont typeface="+mj-lt"/>
              <a:buAutoNum type="arabicPeriod"/>
            </a:pPr>
            <a:endParaRPr lang="en-US" dirty="0"/>
          </a:p>
          <a:p>
            <a:pPr marL="233309" indent="-233309">
              <a:buFont typeface="+mj-lt"/>
              <a:buAutoNum type="arabicPeriod"/>
            </a:pPr>
            <a:r>
              <a:rPr lang="en-US" dirty="0"/>
              <a:t>Arts . . . Not just food for the soul, but putting food on the table for 4.6 million households</a:t>
            </a:r>
          </a:p>
        </p:txBody>
      </p:sp>
      <p:sp>
        <p:nvSpPr>
          <p:cNvPr id="4" name="Slide Number Placeholder 3"/>
          <p:cNvSpPr>
            <a:spLocks noGrp="1"/>
          </p:cNvSpPr>
          <p:nvPr>
            <p:ph type="sldNum" sz="quarter" idx="10"/>
          </p:nvPr>
        </p:nvSpPr>
        <p:spPr/>
        <p:txBody>
          <a:bodyPr/>
          <a:lstStyle/>
          <a:p>
            <a:fld id="{3380DB7F-1959-4C78-BD7F-27D19B731638}" type="slidenum">
              <a:rPr lang="en-US" smtClean="0"/>
              <a:t>6</a:t>
            </a:fld>
            <a:endParaRPr lang="en-US" dirty="0"/>
          </a:p>
        </p:txBody>
      </p:sp>
    </p:spTree>
    <p:extLst>
      <p:ext uri="{BB962C8B-B14F-4D97-AF65-F5344CB8AC3E}">
        <p14:creationId xmlns:p14="http://schemas.microsoft.com/office/powerpoint/2010/main" val="351808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40163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Government</a:t>
            </a:r>
            <a:r>
              <a:rPr lang="en-US" baseline="0" dirty="0"/>
              <a:t> receives an estimated $27.5 billion in revenue every year as a result of the economic activity of nonprofit arts organizations and their audiences. </a:t>
            </a:r>
          </a:p>
          <a:p>
            <a:pPr marL="233309" indent="-233309">
              <a:buFont typeface="+mj-lt"/>
              <a:buAutoNum type="arabicPeriod"/>
            </a:pPr>
            <a:endParaRPr lang="en-US" baseline="0" dirty="0"/>
          </a:p>
          <a:p>
            <a:pPr marL="233309" indent="-233309">
              <a:buFont typeface="+mj-lt"/>
              <a:buAutoNum type="arabicPeriod"/>
            </a:pPr>
            <a:r>
              <a:rPr lang="en-US" baseline="0" dirty="0"/>
              <a:t>This is an outstanding yield given that their collective outlay is about $5 billion. </a:t>
            </a:r>
            <a:r>
              <a:rPr lang="en-US" dirty="0"/>
              <a:t>Small</a:t>
            </a:r>
            <a:r>
              <a:rPr lang="en-US" baseline="0" dirty="0"/>
              <a:t> Investment. Big return.</a:t>
            </a:r>
          </a:p>
          <a:p>
            <a:pPr marL="233309" indent="-233309">
              <a:buFont typeface="+mj-lt"/>
              <a:buAutoNum type="arabicPeriod"/>
            </a:pPr>
            <a:endParaRPr lang="en-US" dirty="0"/>
          </a:p>
          <a:p>
            <a:pPr marL="233309" indent="-233309">
              <a:buFont typeface="+mj-lt"/>
              <a:buAutoNum type="arabicPeriod"/>
            </a:pPr>
            <a:r>
              <a:rPr lang="en-US" dirty="0"/>
              <a:t>Currently there are threats against nonprofits because of the mistaken assumption that they only take, but don’t give back. This study shows that beyond their public benefit, there is also a </a:t>
            </a:r>
            <a:r>
              <a:rPr lang="en-US" baseline="0" dirty="0"/>
              <a:t>significant economic return as a result of their investment. Arts funding to nonprofits is not a one-way street.</a:t>
            </a: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7</a:t>
            </a:fld>
            <a:endParaRPr lang="en-US" dirty="0"/>
          </a:p>
        </p:txBody>
      </p:sp>
    </p:spTree>
    <p:extLst>
      <p:ext uri="{BB962C8B-B14F-4D97-AF65-F5344CB8AC3E}">
        <p14:creationId xmlns:p14="http://schemas.microsoft.com/office/powerpoint/2010/main" val="68012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41350"/>
            <a:ext cx="4187825" cy="3141663"/>
          </a:xfrm>
        </p:spPr>
      </p:sp>
      <p:sp>
        <p:nvSpPr>
          <p:cNvPr id="3" name="Notes Placeholder 2"/>
          <p:cNvSpPr>
            <a:spLocks noGrp="1"/>
          </p:cNvSpPr>
          <p:nvPr>
            <p:ph type="body" idx="1"/>
          </p:nvPr>
        </p:nvSpPr>
        <p:spPr/>
        <p:txBody>
          <a:bodyPr/>
          <a:lstStyle/>
          <a:p>
            <a:pPr marL="233309" indent="-233309">
              <a:buFont typeface="+mj-lt"/>
              <a:buAutoNum type="arabicPeriod"/>
            </a:pPr>
            <a:r>
              <a:rPr lang="en-US" dirty="0"/>
              <a:t>LIKE all industries, spending by arts organizations has a measurable economic impact.  UNLIKE most industries, the arts generate a bounty of event-related spending for local businesses—dollars that land in the pockets of local business establishments such as parking garages, restaurants, retail stores, hotels, and even the local babysitters. </a:t>
            </a:r>
          </a:p>
          <a:p>
            <a:pPr marL="233309" indent="-233309">
              <a:buFont typeface="+mj-lt"/>
              <a:buAutoNum type="arabicPeriod"/>
            </a:pPr>
            <a:endParaRPr lang="en-US" dirty="0"/>
          </a:p>
          <a:p>
            <a:pPr marL="233309" marR="0" lvl="0" indent="-233309"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did 212,691 audience</a:t>
            </a:r>
            <a:r>
              <a:rPr lang="en-US" baseline="0" dirty="0"/>
              <a:t> surveys. This is what the average spending looks like.</a:t>
            </a:r>
            <a:endParaRPr lang="en-US" dirty="0"/>
          </a:p>
          <a:p>
            <a:pPr marL="233309" indent="-233309">
              <a:buFont typeface="+mj-lt"/>
              <a:buAutoNum type="arabicPeriod"/>
            </a:pPr>
            <a:endParaRPr lang="en-US" dirty="0"/>
          </a:p>
          <a:p>
            <a:pPr marL="233309" indent="-233309">
              <a:buFont typeface="+mj-lt"/>
              <a:buAutoNum type="arabicPeriod"/>
            </a:pPr>
            <a:r>
              <a:rPr lang="en-US" dirty="0"/>
              <a:t>Can you still get a room for $4.48?? (Remember, these are averages)</a:t>
            </a:r>
          </a:p>
          <a:p>
            <a:pPr marL="233309" indent="-233309">
              <a:buFont typeface="+mj-lt"/>
              <a:buAutoNum type="arabicPeriod"/>
            </a:pPr>
            <a:endParaRPr lang="en-US" dirty="0"/>
          </a:p>
          <a:p>
            <a:pPr marL="233309" indent="-233309">
              <a:buFont typeface="+mj-lt"/>
              <a:buAutoNum type="arabicPeriod"/>
            </a:pPr>
            <a:r>
              <a:rPr lang="en-US" dirty="0"/>
              <a:t>When you interview 212,000 people, you are going to hear some great stories. My favorite in the “Other” category is a farmer who paid someone $60 to milk his cows so he could go to the theater.</a:t>
            </a:r>
          </a:p>
        </p:txBody>
      </p:sp>
      <p:sp>
        <p:nvSpPr>
          <p:cNvPr id="4" name="Slide Number Placeholder 3"/>
          <p:cNvSpPr>
            <a:spLocks noGrp="1"/>
          </p:cNvSpPr>
          <p:nvPr>
            <p:ph type="sldNum" sz="quarter" idx="10"/>
          </p:nvPr>
        </p:nvSpPr>
        <p:spPr/>
        <p:txBody>
          <a:bodyPr/>
          <a:lstStyle/>
          <a:p>
            <a:fld id="{3380DB7F-1959-4C78-BD7F-27D19B731638}" type="slidenum">
              <a:rPr lang="en-US" smtClean="0"/>
              <a:t>8</a:t>
            </a:fld>
            <a:endParaRPr lang="en-US" dirty="0"/>
          </a:p>
        </p:txBody>
      </p:sp>
    </p:spTree>
    <p:extLst>
      <p:ext uri="{BB962C8B-B14F-4D97-AF65-F5344CB8AC3E}">
        <p14:creationId xmlns:p14="http://schemas.microsoft.com/office/powerpoint/2010/main" val="107578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defTabSz="933237">
              <a:buFont typeface="+mj-lt"/>
              <a:buAutoNum type="arabicPeriod"/>
              <a:defRPr/>
            </a:pPr>
            <a:endParaRPr lang="en-US" dirty="0"/>
          </a:p>
          <a:p>
            <a:pPr marL="233309" indent="-233309" defTabSz="933237">
              <a:buFont typeface="+mj-lt"/>
              <a:buAutoNum type="arabicPeriod"/>
              <a:defRPr/>
            </a:pPr>
            <a:r>
              <a:rPr lang="en-US" dirty="0"/>
              <a:t>In addition to spending information, all 212,691</a:t>
            </a:r>
            <a:r>
              <a:rPr lang="en-US" baseline="0" dirty="0"/>
              <a:t> </a:t>
            </a:r>
            <a:r>
              <a:rPr lang="en-US" dirty="0"/>
              <a:t>attendees also provided their zip code so we could determine whether they live</a:t>
            </a:r>
            <a:r>
              <a:rPr lang="en-US" baseline="0" dirty="0"/>
              <a:t> IN the county in which the arts event takes place (local) or outside the county (non-local). </a:t>
            </a:r>
          </a:p>
          <a:p>
            <a:pPr marL="233309" indent="-233309" defTabSz="933237">
              <a:buFont typeface="+mj-lt"/>
              <a:buAutoNum type="arabicPeriod"/>
              <a:defRPr/>
            </a:pPr>
            <a:endParaRPr lang="en-US" baseline="0" dirty="0"/>
          </a:p>
          <a:p>
            <a:pPr marL="233309" indent="-233309" defTabSz="933237">
              <a:buFont typeface="+mj-lt"/>
              <a:buAutoNum type="arabicPeriod"/>
              <a:defRPr/>
            </a:pPr>
            <a:r>
              <a:rPr lang="en-US" dirty="0"/>
              <a:t>Nationally, 34 percent of arts attendees come from outside of the county that they live in (up from 32 percent in 2010).  </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Does their spending differ from local attendees . . .?</a:t>
            </a:r>
          </a:p>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9</a:t>
            </a:fld>
            <a:endParaRPr lang="en-US" dirty="0"/>
          </a:p>
        </p:txBody>
      </p:sp>
    </p:spTree>
    <p:extLst>
      <p:ext uri="{BB962C8B-B14F-4D97-AF65-F5344CB8AC3E}">
        <p14:creationId xmlns:p14="http://schemas.microsoft.com/office/powerpoint/2010/main" val="134212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76714"/>
            <a:ext cx="7772400" cy="718003"/>
          </a:xfrm>
          <a:prstGeom prst="rect">
            <a:avLst/>
          </a:prstGeom>
        </p:spPr>
        <p:txBody>
          <a:bodyPr/>
          <a:lstStyle>
            <a:lvl1pPr>
              <a:defRPr sz="4000" b="1" i="0">
                <a:solidFill>
                  <a:srgbClr val="F5D944"/>
                </a:solidFill>
                <a:latin typeface="Arial"/>
                <a:cs typeface="TradeGothic Bold"/>
              </a:defRPr>
            </a:lvl1pPr>
          </a:lstStyle>
          <a:p>
            <a:r>
              <a:rPr lang="en-US" dirty="0"/>
              <a:t>Click to edit Master title style</a:t>
            </a:r>
          </a:p>
        </p:txBody>
      </p:sp>
    </p:spTree>
    <p:extLst>
      <p:ext uri="{BB962C8B-B14F-4D97-AF65-F5344CB8AC3E}">
        <p14:creationId xmlns:p14="http://schemas.microsoft.com/office/powerpoint/2010/main" val="6627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6"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7"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8"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9"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0"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1"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2"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grpSp>
      <p:pic>
        <p:nvPicPr>
          <p:cNvPr id="13"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p:spPr>
      </p:pic>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 name="Rectangle 16"/>
          <p:cNvSpPr>
            <a:spLocks noGrp="1" noChangeArrowheads="1"/>
          </p:cNvSpPr>
          <p:nvPr>
            <p:ph type="dt" sz="quarter" idx="10"/>
          </p:nvPr>
        </p:nvSpPr>
        <p:spPr/>
        <p:txBody>
          <a:bodyPr/>
          <a:lstStyle>
            <a:lvl1pPr>
              <a:spcBef>
                <a:spcPct val="0"/>
              </a:spcBef>
              <a:defRPr/>
            </a:lvl1pPr>
          </a:lstStyle>
          <a:p>
            <a:pPr>
              <a:defRPr/>
            </a:pPr>
            <a:endParaRPr lang="en-US" dirty="0">
              <a:solidFill>
                <a:srgbClr val="FFFFFF"/>
              </a:solidFill>
            </a:endParaRPr>
          </a:p>
        </p:txBody>
      </p:sp>
      <p:sp>
        <p:nvSpPr>
          <p:cNvPr id="15" name="Rectangle 17"/>
          <p:cNvSpPr>
            <a:spLocks noGrp="1" noChangeArrowheads="1"/>
          </p:cNvSpPr>
          <p:nvPr>
            <p:ph type="ftr" sz="quarter" idx="11"/>
          </p:nvPr>
        </p:nvSpPr>
        <p:spPr/>
        <p:txBody>
          <a:bodyPr/>
          <a:lstStyle>
            <a:lvl1pPr>
              <a:spcBef>
                <a:spcPct val="0"/>
              </a:spcBef>
              <a:defRPr/>
            </a:lvl1pPr>
          </a:lstStyle>
          <a:p>
            <a:pPr>
              <a:defRPr/>
            </a:pPr>
            <a:endParaRPr lang="en-US" dirty="0">
              <a:solidFill>
                <a:srgbClr val="FFFFFF"/>
              </a:solidFill>
            </a:endParaRPr>
          </a:p>
        </p:txBody>
      </p:sp>
      <p:sp>
        <p:nvSpPr>
          <p:cNvPr id="16" name="Rectangle 18"/>
          <p:cNvSpPr>
            <a:spLocks noGrp="1" noChangeArrowheads="1"/>
          </p:cNvSpPr>
          <p:nvPr>
            <p:ph type="sldNum" sz="quarter" idx="12"/>
          </p:nvPr>
        </p:nvSpPr>
        <p:spPr/>
        <p:txBody>
          <a:bodyPr/>
          <a:lstStyle>
            <a:lvl1pPr>
              <a:spcBef>
                <a:spcPct val="0"/>
              </a:spcBef>
              <a:defRPr/>
            </a:lvl1pPr>
          </a:lstStyle>
          <a:p>
            <a:pPr>
              <a:defRPr/>
            </a:pPr>
            <a:fld id="{92A38363-B2A0-4288-82AC-5058F7AD750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39388190"/>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4FBBCE3-4AA6-443D-BB3C-089B5AE45C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97743643"/>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EDBB26A-11B7-440B-BEF9-534EEA9E5B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33443122"/>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F1DDBA7-4333-454F-944E-4BD6C62CC62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82550127"/>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B1F622E2-D639-460C-A97B-4AEAA179D5A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96017544"/>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6F461EC1-35DD-4813-AAD3-75A96D6A4B7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63348745"/>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99788F5-ABC9-4354-9F06-3D7A1191658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82928708"/>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99A0D1E-60F3-4505-8AE0-24A4E5316E0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86919593"/>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3ABBD19-E2FA-4DA5-BC69-962F7FACDB4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96703380"/>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9E78AE6-CD93-45DB-ACD6-997E3142F25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4052343"/>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3"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457706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1850512-68A7-4AF8-B9EF-4CB55581F8A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7016372"/>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25867E6B-AC99-4A91-88B4-960BAE3C18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78895864"/>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AB7BC2D9-CEE8-4759-B67D-B8F330051D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03469653"/>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674488" y="1818748"/>
            <a:ext cx="7789862" cy="3362325"/>
          </a:xfrm>
        </p:spPr>
        <p:txBody>
          <a:bodyPr/>
          <a:lstStyle>
            <a:lvl1pPr>
              <a:spcBef>
                <a:spcPts val="900"/>
              </a:spcBef>
              <a:buFont typeface="Wingdings" pitchFamily="2" charset="2"/>
              <a:buChar char="§"/>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000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87" name="Group 15"/>
          <p:cNvGrpSpPr>
            <a:grpSpLocks/>
          </p:cNvGrpSpPr>
          <p:nvPr/>
        </p:nvGrpSpPr>
        <p:grpSpPr bwMode="auto">
          <a:xfrm>
            <a:off x="0" y="0"/>
            <a:ext cx="9144000" cy="6918325"/>
            <a:chOff x="0" y="0"/>
            <a:chExt cx="5760" cy="4358"/>
          </a:xfrm>
        </p:grpSpPr>
        <p:sp>
          <p:nvSpPr>
            <p:cNvPr id="3074"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dirty="0"/>
            </a:p>
          </p:txBody>
        </p:sp>
        <p:sp>
          <p:nvSpPr>
            <p:cNvPr id="3075"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dirty="0"/>
            </a:p>
          </p:txBody>
        </p:sp>
        <p:sp>
          <p:nvSpPr>
            <p:cNvPr id="3076"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77"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dirty="0"/>
            </a:p>
          </p:txBody>
        </p:sp>
        <p:sp>
          <p:nvSpPr>
            <p:cNvPr id="3078"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79"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dirty="0"/>
            </a:p>
          </p:txBody>
        </p:sp>
        <p:sp>
          <p:nvSpPr>
            <p:cNvPr id="3080"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81"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dirty="0"/>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88" name="Rectangle 16"/>
          <p:cNvSpPr>
            <a:spLocks noGrp="1" noChangeArrowheads="1"/>
          </p:cNvSpPr>
          <p:nvPr>
            <p:ph type="dt" sz="quarter" idx="2"/>
          </p:nvPr>
        </p:nvSpPr>
        <p:spPr/>
        <p:txBody>
          <a:bodyPr/>
          <a:lstStyle>
            <a:lvl1pPr>
              <a:spcBef>
                <a:spcPct val="0"/>
              </a:spcBef>
              <a:defRPr/>
            </a:lvl1pPr>
          </a:lstStyle>
          <a:p>
            <a:endParaRPr lang="en-US" dirty="0"/>
          </a:p>
        </p:txBody>
      </p:sp>
      <p:sp>
        <p:nvSpPr>
          <p:cNvPr id="3089" name="Rectangle 17"/>
          <p:cNvSpPr>
            <a:spLocks noGrp="1" noChangeArrowheads="1"/>
          </p:cNvSpPr>
          <p:nvPr>
            <p:ph type="ftr" sz="quarter" idx="3"/>
          </p:nvPr>
        </p:nvSpPr>
        <p:spPr/>
        <p:txBody>
          <a:bodyPr/>
          <a:lstStyle>
            <a:lvl1pPr>
              <a:spcBef>
                <a:spcPct val="0"/>
              </a:spcBef>
              <a:defRPr/>
            </a:lvl1pPr>
          </a:lstStyle>
          <a:p>
            <a:endParaRPr lang="en-US" dirty="0"/>
          </a:p>
        </p:txBody>
      </p:sp>
      <p:sp>
        <p:nvSpPr>
          <p:cNvPr id="3090" name="Rectangle 18"/>
          <p:cNvSpPr>
            <a:spLocks noGrp="1" noChangeArrowheads="1"/>
          </p:cNvSpPr>
          <p:nvPr>
            <p:ph type="sldNum" sz="quarter" idx="4"/>
          </p:nvPr>
        </p:nvSpPr>
        <p:spPr/>
        <p:txBody>
          <a:bodyPr/>
          <a:lstStyle>
            <a:lvl1pPr>
              <a:spcBef>
                <a:spcPct val="0"/>
              </a:spcBef>
              <a:defRPr/>
            </a:lvl1pPr>
          </a:lstStyle>
          <a:p>
            <a:fld id="{68D6CD81-D6B1-47E9-B319-6BD1816245B0}" type="slidenum">
              <a:rPr lang="en-US"/>
              <a:pPr/>
              <a:t>‹#›</a:t>
            </a:fld>
            <a:endParaRPr lang="en-US" dirty="0"/>
          </a:p>
        </p:txBody>
      </p:sp>
      <p:pic>
        <p:nvPicPr>
          <p:cNvPr id="3091"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a:effectLst/>
        </p:spPr>
      </p:pic>
    </p:spTree>
    <p:extLst>
      <p:ext uri="{BB962C8B-B14F-4D97-AF65-F5344CB8AC3E}">
        <p14:creationId xmlns:p14="http://schemas.microsoft.com/office/powerpoint/2010/main" val="175210887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725B1FF-23DC-412D-AB9A-0D07F8063ACC}" type="slidenum">
              <a:rPr lang="en-US"/>
              <a:pPr/>
              <a:t>‹#›</a:t>
            </a:fld>
            <a:endParaRPr lang="en-US" dirty="0"/>
          </a:p>
        </p:txBody>
      </p:sp>
    </p:spTree>
    <p:extLst>
      <p:ext uri="{BB962C8B-B14F-4D97-AF65-F5344CB8AC3E}">
        <p14:creationId xmlns:p14="http://schemas.microsoft.com/office/powerpoint/2010/main" val="4236565248"/>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57EAAD-7432-4F4D-8ED5-0D945DF6AB01}" type="slidenum">
              <a:rPr lang="en-US"/>
              <a:pPr/>
              <a:t>‹#›</a:t>
            </a:fld>
            <a:endParaRPr lang="en-US" dirty="0"/>
          </a:p>
        </p:txBody>
      </p:sp>
    </p:spTree>
    <p:extLst>
      <p:ext uri="{BB962C8B-B14F-4D97-AF65-F5344CB8AC3E}">
        <p14:creationId xmlns:p14="http://schemas.microsoft.com/office/powerpoint/2010/main" val="3886975253"/>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DF2C66C-64CB-4D00-9DBE-D0DAD3A91ED1}" type="slidenum">
              <a:rPr lang="en-US"/>
              <a:pPr/>
              <a:t>‹#›</a:t>
            </a:fld>
            <a:endParaRPr lang="en-US" dirty="0"/>
          </a:p>
        </p:txBody>
      </p:sp>
    </p:spTree>
    <p:extLst>
      <p:ext uri="{BB962C8B-B14F-4D97-AF65-F5344CB8AC3E}">
        <p14:creationId xmlns:p14="http://schemas.microsoft.com/office/powerpoint/2010/main" val="277973128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0DFC9CC-37C3-49DC-8918-101003386BC2}" type="slidenum">
              <a:rPr lang="en-US"/>
              <a:pPr/>
              <a:t>‹#›</a:t>
            </a:fld>
            <a:endParaRPr lang="en-US" dirty="0"/>
          </a:p>
        </p:txBody>
      </p:sp>
    </p:spTree>
    <p:extLst>
      <p:ext uri="{BB962C8B-B14F-4D97-AF65-F5344CB8AC3E}">
        <p14:creationId xmlns:p14="http://schemas.microsoft.com/office/powerpoint/2010/main" val="2963241941"/>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7FFB4DB-9BA8-421F-8D79-82D004544E25}" type="slidenum">
              <a:rPr lang="en-US"/>
              <a:pPr/>
              <a:t>‹#›</a:t>
            </a:fld>
            <a:endParaRPr lang="en-US" dirty="0"/>
          </a:p>
        </p:txBody>
      </p:sp>
    </p:spTree>
    <p:extLst>
      <p:ext uri="{BB962C8B-B14F-4D97-AF65-F5344CB8AC3E}">
        <p14:creationId xmlns:p14="http://schemas.microsoft.com/office/powerpoint/2010/main" val="9866814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184495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7A17B98-C86A-4D54-9F3B-D1B7996DCECD}" type="slidenum">
              <a:rPr lang="en-US"/>
              <a:pPr/>
              <a:t>‹#›</a:t>
            </a:fld>
            <a:endParaRPr lang="en-US" dirty="0"/>
          </a:p>
        </p:txBody>
      </p:sp>
    </p:spTree>
    <p:extLst>
      <p:ext uri="{BB962C8B-B14F-4D97-AF65-F5344CB8AC3E}">
        <p14:creationId xmlns:p14="http://schemas.microsoft.com/office/powerpoint/2010/main" val="120529249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B7F3FA9-F0E0-4865-8A7D-62D66E454340}" type="slidenum">
              <a:rPr lang="en-US"/>
              <a:pPr/>
              <a:t>‹#›</a:t>
            </a:fld>
            <a:endParaRPr lang="en-US" dirty="0"/>
          </a:p>
        </p:txBody>
      </p:sp>
    </p:spTree>
    <p:extLst>
      <p:ext uri="{BB962C8B-B14F-4D97-AF65-F5344CB8AC3E}">
        <p14:creationId xmlns:p14="http://schemas.microsoft.com/office/powerpoint/2010/main" val="11610608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2A844A7-A21F-459D-85F0-B1A6EB191913}" type="slidenum">
              <a:rPr lang="en-US"/>
              <a:pPr/>
              <a:t>‹#›</a:t>
            </a:fld>
            <a:endParaRPr lang="en-US" dirty="0"/>
          </a:p>
        </p:txBody>
      </p:sp>
    </p:spTree>
    <p:extLst>
      <p:ext uri="{BB962C8B-B14F-4D97-AF65-F5344CB8AC3E}">
        <p14:creationId xmlns:p14="http://schemas.microsoft.com/office/powerpoint/2010/main" val="1897347172"/>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9C97F0D-CB6B-4FF8-ABF7-BC80DB2A1D77}" type="slidenum">
              <a:rPr lang="en-US"/>
              <a:pPr/>
              <a:t>‹#›</a:t>
            </a:fld>
            <a:endParaRPr lang="en-US" dirty="0"/>
          </a:p>
        </p:txBody>
      </p:sp>
    </p:spTree>
    <p:extLst>
      <p:ext uri="{BB962C8B-B14F-4D97-AF65-F5344CB8AC3E}">
        <p14:creationId xmlns:p14="http://schemas.microsoft.com/office/powerpoint/2010/main" val="2919027025"/>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B7DED38-8D96-4F0D-9246-7B4973703F3D}" type="slidenum">
              <a:rPr lang="en-US"/>
              <a:pPr/>
              <a:t>‹#›</a:t>
            </a:fld>
            <a:endParaRPr lang="en-US" dirty="0"/>
          </a:p>
        </p:txBody>
      </p:sp>
    </p:spTree>
    <p:extLst>
      <p:ext uri="{BB962C8B-B14F-4D97-AF65-F5344CB8AC3E}">
        <p14:creationId xmlns:p14="http://schemas.microsoft.com/office/powerpoint/2010/main" val="2488024920"/>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0DA4F74-2403-44A4-8D12-014A8BCAD007}" type="slidenum">
              <a:rPr lang="en-US"/>
              <a:pPr/>
              <a:t>‹#›</a:t>
            </a:fld>
            <a:endParaRPr lang="en-US" dirty="0"/>
          </a:p>
        </p:txBody>
      </p:sp>
    </p:spTree>
    <p:extLst>
      <p:ext uri="{BB962C8B-B14F-4D97-AF65-F5344CB8AC3E}">
        <p14:creationId xmlns:p14="http://schemas.microsoft.com/office/powerpoint/2010/main" val="1982374709"/>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3930F5-D05A-48E1-A973-FC11458048B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89340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A257C-CEA5-43DC-ACBD-1275E83F594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7342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85767-806B-4681-A93A-89246A90DB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2262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B36D7F-8850-4FA4-941B-07B4F0BAE6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4858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324182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BECBA2-670E-4AC4-840D-112BBE75D9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866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9ABD3E-D9BA-4D51-A697-B143952F10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4311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797453-632C-40EF-B0EE-7526BA7441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1276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ADB1E3-CB81-4BB5-B569-DFD8F51E905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06582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5A4806-87FD-4780-83C7-BDE27F5738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829971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115D7A-986B-4DC2-93D5-9BD323DEF6D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8697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1336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533400"/>
            <a:ext cx="6248400" cy="559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8717C-6372-4FBF-830C-ED387A54AA7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643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9"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84856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41165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21338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onsor - Yellow">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3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onsor -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457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5.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7.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ART-EconomicProsperity_PPT_Standard2.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ART-EconomicProsperity_PPT_Standard3.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ART-EconomicProsperity_PPT_Standard4.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 y="1411127"/>
            <a:ext cx="9144000" cy="448516"/>
          </a:xfrm>
          <a:prstGeom prst="rect">
            <a:avLst/>
          </a:prstGeom>
        </p:spPr>
        <p:txBody>
          <a:bodyPr/>
          <a:lstStyle>
            <a:lvl1pPr algn="ctr" defTabSz="457200" rtl="0" eaLnBrk="1" latinLnBrk="0" hangingPunct="1">
              <a:spcBef>
                <a:spcPct val="0"/>
              </a:spcBef>
              <a:buNone/>
              <a:defRPr sz="5200" b="1" i="0" kern="1200">
                <a:solidFill>
                  <a:srgbClr val="004282"/>
                </a:solidFill>
                <a:latin typeface="Arial"/>
                <a:ea typeface="+mj-ea"/>
                <a:cs typeface="+mj-cs"/>
              </a:defRPr>
            </a:lvl1pPr>
          </a:lstStyle>
          <a:p>
            <a:r>
              <a:rPr lang="en-US" sz="2400" dirty="0"/>
              <a:t>AEP 5 National</a:t>
            </a:r>
            <a:r>
              <a:rPr lang="en-US" sz="2400" baseline="0" dirty="0"/>
              <a:t> Partners</a:t>
            </a:r>
            <a:endParaRPr lang="en-US" sz="2400" dirty="0"/>
          </a:p>
        </p:txBody>
      </p:sp>
    </p:spTree>
    <p:extLst>
      <p:ext uri="{BB962C8B-B14F-4D97-AF65-F5344CB8AC3E}">
        <p14:creationId xmlns:p14="http://schemas.microsoft.com/office/powerpoint/2010/main" val="2680476263"/>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6" name="Group 16"/>
          <p:cNvGrpSpPr>
            <a:grpSpLocks/>
          </p:cNvGrpSpPr>
          <p:nvPr/>
        </p:nvGrpSpPr>
        <p:grpSpPr bwMode="auto">
          <a:xfrm>
            <a:off x="0" y="0"/>
            <a:ext cx="9144000" cy="6918325"/>
            <a:chOff x="0" y="0"/>
            <a:chExt cx="5760" cy="4358"/>
          </a:xfrm>
        </p:grpSpPr>
        <p:sp>
          <p:nvSpPr>
            <p:cNvPr id="2"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3"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4"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5"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grpSp>
      <p:sp>
        <p:nvSpPr>
          <p:cNvPr id="2051" name="Rectangle 10"/>
          <p:cNvSpPr>
            <a:spLocks noGrp="1" noChangeArrowheads="1"/>
          </p:cNvSpPr>
          <p:nvPr>
            <p:ph type="title"/>
          </p:nvPr>
        </p:nvSpPr>
        <p:spPr bwMode="auto">
          <a:xfrm>
            <a:off x="2133600" y="6096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pPr defTabSz="914400" fontAlgn="base">
              <a:spcAft>
                <a:spcPct val="0"/>
              </a:spcAft>
              <a:defRPr/>
            </a:pPr>
            <a:endParaRPr lang="en-US" dirty="0">
              <a:solidFill>
                <a:srgbClr val="FFFFFF"/>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atin typeface="+mn-lt"/>
              </a:defRPr>
            </a:lvl1pPr>
          </a:lstStyle>
          <a:p>
            <a:pPr defTabSz="914400" fontAlgn="base">
              <a:spcAft>
                <a:spcPct val="0"/>
              </a:spcAft>
              <a:defRPr/>
            </a:pPr>
            <a:endParaRPr lang="en-US" dirty="0">
              <a:solidFill>
                <a:srgbClr val="FFFFFF"/>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atin typeface="+mn-lt"/>
              </a:defRPr>
            </a:lvl1pPr>
          </a:lstStyle>
          <a:p>
            <a:pPr defTabSz="914400" fontAlgn="base">
              <a:spcAft>
                <a:spcPct val="0"/>
              </a:spcAft>
              <a:defRPr/>
            </a:pPr>
            <a:fld id="{53A69220-5809-46F5-B00D-FA281E0060C4}" type="slidenum">
              <a:rPr lang="en-US">
                <a:solidFill>
                  <a:srgbClr val="FFFFFF"/>
                </a:solidFill>
              </a:rPr>
              <a:pPr defTabSz="914400" fontAlgn="base">
                <a:spcAft>
                  <a:spcPct val="0"/>
                </a:spcAft>
                <a:defRPr/>
              </a:pPr>
              <a:t>‹#›</a:t>
            </a:fld>
            <a:endParaRPr lang="en-US" dirty="0">
              <a:solidFill>
                <a:srgbClr val="FFFFFF"/>
              </a:solidFill>
            </a:endParaRPr>
          </a:p>
        </p:txBody>
      </p:sp>
      <p:sp>
        <p:nvSpPr>
          <p:cNvPr id="2055"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6" name="Picture 17"/>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p:spPr>
      </p:pic>
    </p:spTree>
    <p:extLst>
      <p:ext uri="{BB962C8B-B14F-4D97-AF65-F5344CB8AC3E}">
        <p14:creationId xmlns:p14="http://schemas.microsoft.com/office/powerpoint/2010/main" val="2349079894"/>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64"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dirty="0"/>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dirty="0"/>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dirty="0"/>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dirty="0"/>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dirty="0"/>
            </a:p>
          </p:txBody>
        </p:sp>
      </p:grpSp>
      <p:sp>
        <p:nvSpPr>
          <p:cNvPr id="2058"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endParaRPr lang="en-US" dirty="0"/>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atin typeface="+mn-lt"/>
              </a:defRPr>
            </a:lvl1pPr>
          </a:lstStyle>
          <a:p>
            <a:endParaRPr lang="en-US" dirty="0"/>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atin typeface="+mn-lt"/>
              </a:defRPr>
            </a:lvl1pPr>
          </a:lstStyle>
          <a:p>
            <a:fld id="{D5C110EA-BCA8-4EB9-8647-593452917902}" type="slidenum">
              <a:rPr lang="en-US"/>
              <a:pPr/>
              <a:t>‹#›</a:t>
            </a:fld>
            <a:endParaRPr lang="en-US" dirty="0"/>
          </a:p>
        </p:txBody>
      </p:sp>
      <p:sp>
        <p:nvSpPr>
          <p:cNvPr id="206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65" name="Picture 17"/>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0325" y="41275"/>
            <a:ext cx="874713" cy="1101725"/>
          </a:xfrm>
          <a:prstGeom prst="rect">
            <a:avLst/>
          </a:prstGeom>
          <a:noFill/>
          <a:ln w="9525">
            <a:noFill/>
            <a:miter lim="800000"/>
            <a:headEnd/>
            <a:tailEnd/>
          </a:ln>
          <a:effectLst/>
        </p:spPr>
      </p:pic>
    </p:spTree>
    <p:extLst>
      <p:ext uri="{BB962C8B-B14F-4D97-AF65-F5344CB8AC3E}">
        <p14:creationId xmlns:p14="http://schemas.microsoft.com/office/powerpoint/2010/main" val="150925424"/>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33400"/>
            <a:ext cx="85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Mattie is going to do GREAT!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defTabSz="914400" fontAlgn="base">
              <a:spcBef>
                <a:spcPct val="0"/>
              </a:spcBef>
              <a:spcAft>
                <a:spcPct val="0"/>
              </a:spcAft>
            </a:pPr>
            <a:fld id="{86BFA2CF-B421-459D-AA0A-461D26CF09A7}" type="slidenum">
              <a:rPr lang="en-US">
                <a:solidFill>
                  <a:srgbClr val="000000"/>
                </a:solidFill>
              </a:rPr>
              <a:pPr defTabSz="914400" fontAlgn="base">
                <a:spcBef>
                  <a:spcPct val="0"/>
                </a:spcBef>
                <a:spcAft>
                  <a:spcPct val="0"/>
                </a:spcAft>
              </a:pPr>
              <a:t>‹#›</a:t>
            </a:fld>
            <a:endParaRPr lang="en-US" dirty="0">
              <a:solidFill>
                <a:srgbClr val="000000"/>
              </a:solidFill>
            </a:endParaRPr>
          </a:p>
        </p:txBody>
      </p:sp>
      <p:pic>
        <p:nvPicPr>
          <p:cNvPr id="1031" name="Picture 7"/>
          <p:cNvPicPr>
            <a:picLocks noChangeAspect="1" noChangeArrowheads="1"/>
          </p:cNvPicPr>
          <p:nvPr userDrawn="1"/>
        </p:nvPicPr>
        <p:blipFill>
          <a:blip r:embed="rId14" cstate="print"/>
          <a:srcRect/>
          <a:stretch>
            <a:fillRect/>
          </a:stretch>
        </p:blipFill>
        <p:spPr bwMode="auto">
          <a:xfrm>
            <a:off x="152400" y="152400"/>
            <a:ext cx="1600200" cy="600075"/>
          </a:xfrm>
          <a:prstGeom prst="rect">
            <a:avLst/>
          </a:prstGeom>
          <a:noFill/>
          <a:ln w="9525">
            <a:noFill/>
            <a:miter lim="800000"/>
            <a:headEnd/>
            <a:tailEnd/>
          </a:ln>
          <a:effectLst/>
        </p:spPr>
      </p:pic>
    </p:spTree>
    <p:extLst>
      <p:ext uri="{BB962C8B-B14F-4D97-AF65-F5344CB8AC3E}">
        <p14:creationId xmlns:p14="http://schemas.microsoft.com/office/powerpoint/2010/main" val="23071562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000" b="1">
          <a:solidFill>
            <a:schemeClr val="accent2"/>
          </a:solidFill>
          <a:latin typeface="+mj-lt"/>
          <a:ea typeface="+mj-ea"/>
          <a:cs typeface="+mj-cs"/>
        </a:defRPr>
      </a:lvl1pPr>
      <a:lvl2pPr algn="ctr" rtl="0" fontAlgn="base">
        <a:spcBef>
          <a:spcPct val="0"/>
        </a:spcBef>
        <a:spcAft>
          <a:spcPct val="0"/>
        </a:spcAft>
        <a:defRPr sz="4000" b="1">
          <a:solidFill>
            <a:schemeClr val="accent2"/>
          </a:solidFill>
          <a:latin typeface="MyriadPro-Regular" charset="0"/>
        </a:defRPr>
      </a:lvl2pPr>
      <a:lvl3pPr algn="ctr" rtl="0" fontAlgn="base">
        <a:spcBef>
          <a:spcPct val="0"/>
        </a:spcBef>
        <a:spcAft>
          <a:spcPct val="0"/>
        </a:spcAft>
        <a:defRPr sz="4000" b="1">
          <a:solidFill>
            <a:schemeClr val="accent2"/>
          </a:solidFill>
          <a:latin typeface="MyriadPro-Regular" charset="0"/>
        </a:defRPr>
      </a:lvl3pPr>
      <a:lvl4pPr algn="ctr" rtl="0" fontAlgn="base">
        <a:spcBef>
          <a:spcPct val="0"/>
        </a:spcBef>
        <a:spcAft>
          <a:spcPct val="0"/>
        </a:spcAft>
        <a:defRPr sz="4000" b="1">
          <a:solidFill>
            <a:schemeClr val="accent2"/>
          </a:solidFill>
          <a:latin typeface="MyriadPro-Regular" charset="0"/>
        </a:defRPr>
      </a:lvl4pPr>
      <a:lvl5pPr algn="ctr" rtl="0" fontAlgn="base">
        <a:spcBef>
          <a:spcPct val="0"/>
        </a:spcBef>
        <a:spcAft>
          <a:spcPct val="0"/>
        </a:spcAft>
        <a:defRPr sz="4000" b="1">
          <a:solidFill>
            <a:schemeClr val="accent2"/>
          </a:solidFill>
          <a:latin typeface="MyriadPro-Regular" charset="0"/>
        </a:defRPr>
      </a:lvl5pPr>
      <a:lvl6pPr marL="457200" algn="ctr" rtl="0" fontAlgn="base">
        <a:spcBef>
          <a:spcPct val="0"/>
        </a:spcBef>
        <a:spcAft>
          <a:spcPct val="0"/>
        </a:spcAft>
        <a:defRPr sz="4000" b="1">
          <a:solidFill>
            <a:schemeClr val="accent2"/>
          </a:solidFill>
          <a:latin typeface="MyriadPro-Regular" charset="0"/>
        </a:defRPr>
      </a:lvl6pPr>
      <a:lvl7pPr marL="914400" algn="ctr" rtl="0" fontAlgn="base">
        <a:spcBef>
          <a:spcPct val="0"/>
        </a:spcBef>
        <a:spcAft>
          <a:spcPct val="0"/>
        </a:spcAft>
        <a:defRPr sz="4000" b="1">
          <a:solidFill>
            <a:schemeClr val="accent2"/>
          </a:solidFill>
          <a:latin typeface="MyriadPro-Regular" charset="0"/>
        </a:defRPr>
      </a:lvl7pPr>
      <a:lvl8pPr marL="1371600" algn="ctr" rtl="0" fontAlgn="base">
        <a:spcBef>
          <a:spcPct val="0"/>
        </a:spcBef>
        <a:spcAft>
          <a:spcPct val="0"/>
        </a:spcAft>
        <a:defRPr sz="4000" b="1">
          <a:solidFill>
            <a:schemeClr val="accent2"/>
          </a:solidFill>
          <a:latin typeface="MyriadPro-Regular" charset="0"/>
        </a:defRPr>
      </a:lvl8pPr>
      <a:lvl9pPr marL="1828800" algn="ctr" rtl="0" fontAlgn="base">
        <a:spcBef>
          <a:spcPct val="0"/>
        </a:spcBef>
        <a:spcAft>
          <a:spcPct val="0"/>
        </a:spcAft>
        <a:defRPr sz="4000" b="1">
          <a:solidFill>
            <a:schemeClr val="accent2"/>
          </a:solidFill>
          <a:latin typeface="MyriadPro-Regular"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thea-blast.org/wp-content/uploads/2013/11/band.jpg" TargetMode="External"/><Relationship Id="rId7" Type="http://schemas.openxmlformats.org/officeDocument/2006/relationships/hyperlink" Target="http://www.artsandlearning.org/about-us/schools/" TargetMode="External"/><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bwMode="auto">
          <a:xfrm>
            <a:off x="0" y="6071060"/>
            <a:ext cx="9144000" cy="655189"/>
          </a:xfr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en-US" sz="3600" i="1" dirty="0">
                <a:ln>
                  <a:solidFill>
                    <a:srgbClr val="B1063A"/>
                  </a:solidFill>
                </a:ln>
                <a:latin typeface="Arial" panose="020B0604020202020204" pitchFamily="34" charset="0"/>
                <a:ea typeface="TradeGothic Bold"/>
              </a:rPr>
              <a:t>Santa Barbara County!</a:t>
            </a:r>
          </a:p>
        </p:txBody>
      </p:sp>
      <p:sp>
        <p:nvSpPr>
          <p:cNvPr id="3" name="Footer Placeholder 4"/>
          <p:cNvSpPr txBox="1">
            <a:spLocks/>
          </p:cNvSpPr>
          <p:nvPr/>
        </p:nvSpPr>
        <p:spPr bwMode="auto">
          <a:xfrm>
            <a:off x="7666771" y="6398655"/>
            <a:ext cx="1216550"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r"/>
            <a:r>
              <a:rPr lang="en-US" altLang="en-US" sz="2000" b="1" dirty="0">
                <a:solidFill>
                  <a:schemeClr val="bg1"/>
                </a:solidFill>
                <a:latin typeface="Arial" panose="020B0604020202020204" pitchFamily="34" charset="0"/>
                <a:ea typeface="TradeGothic Bold"/>
                <a:cs typeface="TradeGothic Bold"/>
              </a:rPr>
              <a:t>#AEP5</a:t>
            </a:r>
          </a:p>
        </p:txBody>
      </p:sp>
      <p:sp>
        <p:nvSpPr>
          <p:cNvPr id="4" name="Footer Placeholder 4"/>
          <p:cNvSpPr txBox="1">
            <a:spLocks/>
          </p:cNvSpPr>
          <p:nvPr/>
        </p:nvSpPr>
        <p:spPr bwMode="auto">
          <a:xfrm>
            <a:off x="-74987" y="6389573"/>
            <a:ext cx="1941447"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r"/>
            <a:r>
              <a:rPr lang="en-US" altLang="en-US" sz="2000" b="1" dirty="0">
                <a:ln w="3175">
                  <a:noFill/>
                </a:ln>
                <a:solidFill>
                  <a:schemeClr val="bg1"/>
                </a:solidFill>
                <a:latin typeface="Arial" panose="020B0604020202020204" pitchFamily="34" charset="0"/>
                <a:ea typeface="TradeGothic Bold"/>
                <a:cs typeface="TradeGothic Bold"/>
              </a:rPr>
              <a:t>@ArtsInfoGuy</a:t>
            </a:r>
            <a:endParaRPr lang="en-US" altLang="en-US" sz="2000" b="1" dirty="0">
              <a:solidFill>
                <a:schemeClr val="bg1"/>
              </a:solidFill>
              <a:latin typeface="Arial" panose="020B0604020202020204" pitchFamily="34" charset="0"/>
              <a:ea typeface="TradeGothic Bold"/>
              <a:cs typeface="TradeGothic Bold"/>
            </a:endParaRPr>
          </a:p>
        </p:txBody>
      </p:sp>
    </p:spTree>
    <p:extLst>
      <p:ext uri="{BB962C8B-B14F-4D97-AF65-F5344CB8AC3E}">
        <p14:creationId xmlns:p14="http://schemas.microsoft.com/office/powerpoint/2010/main" val="340933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5823345"/>
            <a:ext cx="9118914" cy="371476"/>
          </a:xfrm>
          <a:prstGeom prst="rect">
            <a:avLst/>
          </a:prstGeom>
          <a:noFill/>
          <a:ln w="9525">
            <a:solidFill>
              <a:srgbClr val="B1063A"/>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endParaRPr lang="en-US" sz="1400" dirty="0">
              <a:solidFill>
                <a:srgbClr val="000099"/>
              </a:solidFill>
              <a:latin typeface="Times New Roman" pitchFamily="18" charset="0"/>
            </a:endParaRPr>
          </a:p>
          <a:p>
            <a:pPr algn="ctr" eaLnBrk="1" hangingPunct="1"/>
            <a:r>
              <a:rPr lang="en-US" sz="1800" b="1" u="sng" dirty="0"/>
              <a:t>57</a:t>
            </a:r>
            <a:r>
              <a:rPr lang="en-US" sz="1800" b="1" dirty="0"/>
              <a:t> percent of non-local attendees said, “This arts event is the primary purpose for my trip.”</a:t>
            </a:r>
          </a:p>
          <a:p>
            <a:pPr marL="342900" indent="-342900" eaLnBrk="1" hangingPunct="1"/>
            <a:endParaRPr lang="en-US" sz="1400" dirty="0">
              <a:solidFill>
                <a:srgbClr val="000099"/>
              </a:solidFill>
              <a:latin typeface="Times New Roman" pitchFamily="18" charset="0"/>
            </a:endParaRPr>
          </a:p>
        </p:txBody>
      </p:sp>
      <p:sp>
        <p:nvSpPr>
          <p:cNvPr id="9" name="Title 2"/>
          <p:cNvSpPr>
            <a:spLocks noGrp="1"/>
          </p:cNvSpPr>
          <p:nvPr>
            <p:ph type="ctrTitle"/>
          </p:nvPr>
        </p:nvSpPr>
        <p:spPr bwMode="auto">
          <a:xfrm>
            <a:off x="-14990" y="146405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Event-Related Spending</a:t>
            </a:r>
            <a:br>
              <a:rPr lang="en-US" altLang="en-US" sz="3200" dirty="0">
                <a:latin typeface="Arial" panose="020B0604020202020204" pitchFamily="34" charset="0"/>
                <a:ea typeface="TradeGothic Bold"/>
              </a:rPr>
            </a:br>
            <a:r>
              <a:rPr lang="en-US" altLang="en-US" sz="3200" i="1" dirty="0">
                <a:latin typeface="Arial" panose="020B0604020202020204" pitchFamily="34" charset="0"/>
                <a:ea typeface="TradeGothic Bold"/>
              </a:rPr>
              <a:t>Local vs. Non-Local</a:t>
            </a:r>
          </a:p>
        </p:txBody>
      </p:sp>
      <p:graphicFrame>
        <p:nvGraphicFramePr>
          <p:cNvPr id="8" name="Chart 7">
            <a:extLst>
              <a:ext uri="{FF2B5EF4-FFF2-40B4-BE49-F238E27FC236}">
                <a16:creationId xmlns:a16="http://schemas.microsoft.com/office/drawing/2014/main" id="{977AB1FF-30F9-4C5C-9365-5F01126C8002}"/>
              </a:ext>
            </a:extLst>
          </p:cNvPr>
          <p:cNvGraphicFramePr>
            <a:graphicFrameLocks/>
          </p:cNvGraphicFramePr>
          <p:nvPr>
            <p:extLst>
              <p:ext uri="{D42A27DB-BD31-4B8C-83A1-F6EECF244321}">
                <p14:modId xmlns:p14="http://schemas.microsoft.com/office/powerpoint/2010/main" val="33891822"/>
              </p:ext>
            </p:extLst>
          </p:nvPr>
        </p:nvGraphicFramePr>
        <p:xfrm>
          <a:off x="1886551" y="2664765"/>
          <a:ext cx="5573027" cy="3011967"/>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415376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
        <p:nvSpPr>
          <p:cNvPr id="14339" name="Title 2"/>
          <p:cNvSpPr>
            <a:spLocks noGrp="1"/>
          </p:cNvSpPr>
          <p:nvPr>
            <p:ph type="ctrTitle"/>
          </p:nvPr>
        </p:nvSpPr>
        <p:spPr bwMode="auto">
          <a:xfrm>
            <a:off x="-1" y="169323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Arts Volunteerism</a:t>
            </a:r>
            <a:endParaRPr lang="en-US" altLang="en-US" dirty="0">
              <a:latin typeface="Arial" panose="020B0604020202020204" pitchFamily="34" charset="0"/>
              <a:ea typeface="TradeGothic Bold"/>
            </a:endParaRPr>
          </a:p>
        </p:txBody>
      </p:sp>
      <p:sp>
        <p:nvSpPr>
          <p:cNvPr id="8" name="Rectangle 4"/>
          <p:cNvSpPr>
            <a:spLocks noChangeArrowheads="1"/>
          </p:cNvSpPr>
          <p:nvPr/>
        </p:nvSpPr>
        <p:spPr bwMode="auto">
          <a:xfrm>
            <a:off x="1906929" y="2561596"/>
            <a:ext cx="5330139" cy="2438400"/>
          </a:xfrm>
          <a:prstGeom prst="rect">
            <a:avLst/>
          </a:prstGeom>
          <a:noFill/>
          <a:ln w="9525">
            <a:noFill/>
            <a:miter lim="800000"/>
            <a:headEnd/>
            <a:tailEnd/>
          </a:ln>
          <a:effectLst/>
        </p:spPr>
        <p:txBody>
          <a:bodyPr/>
          <a:lstStyle/>
          <a:p>
            <a:pPr marL="342900" indent="-342900" eaLnBrk="1" hangingPunct="1">
              <a:buClr>
                <a:srgbClr val="A50021"/>
              </a:buClr>
              <a:buFont typeface="Wingdings" pitchFamily="2" charset="2"/>
              <a:buChar char="Ø"/>
            </a:pPr>
            <a:r>
              <a:rPr lang="en-US" sz="2800" b="1" dirty="0">
                <a:solidFill>
                  <a:srgbClr val="000099"/>
                </a:solidFill>
                <a:latin typeface="+mn-lt"/>
              </a:rPr>
              <a:t>6,927 volunteers</a:t>
            </a:r>
          </a:p>
          <a:p>
            <a:pPr marL="342900" indent="-342900" eaLnBrk="1" hangingPunct="1">
              <a:buClr>
                <a:srgbClr val="A50021"/>
              </a:buClr>
              <a:buFont typeface="Wingdings" pitchFamily="2" charset="2"/>
              <a:buChar char="Ø"/>
            </a:pPr>
            <a:endParaRPr lang="en-US" sz="2800" b="1" dirty="0">
              <a:solidFill>
                <a:srgbClr val="000099"/>
              </a:solidFill>
              <a:latin typeface="+mn-lt"/>
            </a:endParaRPr>
          </a:p>
          <a:p>
            <a:pPr marL="342900" indent="-342900">
              <a:buClr>
                <a:srgbClr val="A50021"/>
              </a:buClr>
              <a:buFont typeface="Wingdings" pitchFamily="2" charset="2"/>
              <a:buChar char="Ø"/>
            </a:pPr>
            <a:r>
              <a:rPr lang="en-US" sz="2800" b="1" dirty="0">
                <a:solidFill>
                  <a:srgbClr val="000099"/>
                </a:solidFill>
                <a:latin typeface="+mn-lt"/>
              </a:rPr>
              <a:t>328,000 hours </a:t>
            </a:r>
          </a:p>
          <a:p>
            <a:pPr marL="342900" indent="-342900" eaLnBrk="1" hangingPunct="1">
              <a:buClr>
                <a:srgbClr val="A50021"/>
              </a:buClr>
              <a:buFont typeface="Wingdings" pitchFamily="2" charset="2"/>
              <a:buChar char="Ø"/>
            </a:pPr>
            <a:endParaRPr lang="en-US" sz="2800" b="1" dirty="0">
              <a:solidFill>
                <a:srgbClr val="000099"/>
              </a:solidFill>
              <a:latin typeface="+mn-lt"/>
            </a:endParaRPr>
          </a:p>
          <a:p>
            <a:pPr marL="342900" indent="-342900" eaLnBrk="1" hangingPunct="1">
              <a:buClr>
                <a:srgbClr val="A50021"/>
              </a:buClr>
              <a:buFont typeface="Wingdings" pitchFamily="2" charset="2"/>
              <a:buChar char="Ø"/>
            </a:pPr>
            <a:r>
              <a:rPr lang="en-US" sz="2800" b="1" dirty="0">
                <a:solidFill>
                  <a:srgbClr val="000099"/>
                </a:solidFill>
                <a:latin typeface="+mn-lt"/>
              </a:rPr>
              <a:t>$7.7 million value </a:t>
            </a:r>
          </a:p>
          <a:p>
            <a:pPr marL="342900" indent="-342900" eaLnBrk="1" hangingPunct="1">
              <a:buClr>
                <a:srgbClr val="A50021"/>
              </a:buClr>
            </a:pPr>
            <a:r>
              <a:rPr lang="en-US" sz="2800" b="1" dirty="0">
                <a:solidFill>
                  <a:srgbClr val="000099"/>
                </a:solidFill>
                <a:latin typeface="+mn-lt"/>
              </a:rPr>
              <a:t>	</a:t>
            </a:r>
          </a:p>
          <a:p>
            <a:pPr marL="342900" indent="-342900" eaLnBrk="1" hangingPunct="1">
              <a:buClr>
                <a:srgbClr val="A50021"/>
              </a:buClr>
            </a:pPr>
            <a:r>
              <a:rPr lang="en-US" sz="2800" b="1" dirty="0">
                <a:solidFill>
                  <a:srgbClr val="000099"/>
                </a:solidFill>
                <a:latin typeface="+mn-lt"/>
              </a:rPr>
              <a:t>	(2015 volunteer hour = $23.56)</a:t>
            </a:r>
          </a:p>
          <a:p>
            <a:pPr marL="342900" indent="-342900" eaLnBrk="1" hangingPunct="1">
              <a:buClr>
                <a:srgbClr val="A50021"/>
              </a:buClr>
            </a:pPr>
            <a:endParaRPr lang="en-US" sz="2800" b="1" dirty="0">
              <a:solidFill>
                <a:srgbClr val="000099"/>
              </a:solidFill>
              <a:latin typeface="+mn-lt"/>
            </a:endParaRPr>
          </a:p>
          <a:p>
            <a:pPr marL="342900" indent="-342900" eaLnBrk="1" hangingPunct="1">
              <a:buClr>
                <a:srgbClr val="A50021"/>
              </a:buClr>
            </a:pPr>
            <a:endParaRPr lang="en-US" sz="2800" b="1" dirty="0">
              <a:solidFill>
                <a:srgbClr val="000099"/>
              </a:solidFill>
              <a:latin typeface="+mn-lt"/>
            </a:endParaRPr>
          </a:p>
        </p:txBody>
      </p:sp>
    </p:spTree>
    <p:extLst>
      <p:ext uri="{BB962C8B-B14F-4D97-AF65-F5344CB8AC3E}">
        <p14:creationId xmlns:p14="http://schemas.microsoft.com/office/powerpoint/2010/main" val="2255252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2"/>
          <p:cNvSpPr txBox="1">
            <a:spLocks/>
          </p:cNvSpPr>
          <p:nvPr/>
        </p:nvSpPr>
        <p:spPr bwMode="auto">
          <a:xfrm>
            <a:off x="0" y="1350433"/>
            <a:ext cx="9144000" cy="750441"/>
          </a:xfrm>
          <a:prstGeom prst="rect">
            <a:avLst/>
          </a:prstGeom>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99"/>
                </a:solidFill>
                <a:latin typeface="Arial" panose="020B0604020202020204" pitchFamily="34" charset="0"/>
                <a:cs typeface="Arial" panose="020B0604020202020204" pitchFamily="34" charset="0"/>
              </a:rPr>
              <a:t>AEP5 National Partners</a:t>
            </a:r>
            <a:endParaRPr lang="en-US" sz="2800"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76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63537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Americans Value The Arts</a:t>
            </a:r>
            <a:endParaRPr lang="en-US" altLang="en-US" dirty="0">
              <a:latin typeface="Arial" panose="020B0604020202020204" pitchFamily="34" charset="0"/>
              <a:ea typeface="TradeGothic Bold"/>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592" y="2560318"/>
            <a:ext cx="5166640" cy="3375662"/>
          </a:xfrm>
          <a:prstGeom prst="rect">
            <a:avLst/>
          </a:prstGeom>
        </p:spPr>
      </p:pic>
      <p:sp>
        <p:nvSpPr>
          <p:cNvPr id="13"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301615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2A9478-3419-4CA8-A6D7-854730267699}"/>
              </a:ext>
            </a:extLst>
          </p:cNvPr>
          <p:cNvPicPr>
            <a:picLocks noChangeAspect="1"/>
          </p:cNvPicPr>
          <p:nvPr/>
        </p:nvPicPr>
        <p:blipFill rotWithShape="1">
          <a:blip r:embed="rId3"/>
          <a:srcRect l="27309" t="14803" r="36600" b="52283"/>
          <a:stretch/>
        </p:blipFill>
        <p:spPr>
          <a:xfrm>
            <a:off x="1606760" y="2417196"/>
            <a:ext cx="5930479" cy="3813303"/>
          </a:xfrm>
          <a:prstGeom prst="rect">
            <a:avLst/>
          </a:prstGeom>
        </p:spPr>
      </p:pic>
      <p:sp>
        <p:nvSpPr>
          <p:cNvPr id="14339" name="Title 2"/>
          <p:cNvSpPr>
            <a:spLocks noGrp="1"/>
          </p:cNvSpPr>
          <p:nvPr>
            <p:ph type="ctrTitle"/>
          </p:nvPr>
        </p:nvSpPr>
        <p:spPr bwMode="auto">
          <a:xfrm>
            <a:off x="0" y="1234856"/>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fontAlgn="auto">
              <a:spcBef>
                <a:spcPct val="20000"/>
              </a:spcBef>
              <a:spcAft>
                <a:spcPts val="0"/>
              </a:spcAft>
            </a:pPr>
            <a:r>
              <a:rPr lang="en-US" altLang="en-US" sz="3200" i="1" dirty="0">
                <a:latin typeface="Arial" panose="020B0604020202020204" pitchFamily="34" charset="0"/>
                <a:ea typeface="TradeGothic Bold"/>
              </a:rPr>
              <a:t>Creative Santa Barbara County</a:t>
            </a:r>
            <a:br>
              <a:rPr lang="en-US" altLang="en-US" sz="3200" dirty="0">
                <a:latin typeface="Arial" panose="020B0604020202020204" pitchFamily="34" charset="0"/>
                <a:ea typeface="TradeGothic Bold"/>
              </a:rPr>
            </a:br>
            <a:r>
              <a:rPr lang="en-US" altLang="en-US" sz="2800" b="0" dirty="0">
                <a:solidFill>
                  <a:srgbClr val="000099"/>
                </a:solidFill>
                <a:latin typeface="Calibri"/>
                <a:ea typeface="+mn-ea"/>
                <a:cs typeface="+mn-cs"/>
              </a:rPr>
              <a:t>1,322</a:t>
            </a:r>
            <a:r>
              <a:rPr lang="en-US" sz="2800" b="0" dirty="0">
                <a:solidFill>
                  <a:srgbClr val="000099"/>
                </a:solidFill>
                <a:latin typeface="Calibri"/>
                <a:ea typeface="+mn-ea"/>
                <a:cs typeface="+mn-cs"/>
              </a:rPr>
              <a:t> Arts-Related Business Employ 4,649 People </a:t>
            </a:r>
            <a:br>
              <a:rPr lang="en-US" sz="2800" b="0" dirty="0">
                <a:solidFill>
                  <a:srgbClr val="000099"/>
                </a:solidFill>
                <a:latin typeface="Calibri"/>
                <a:ea typeface="+mn-ea"/>
                <a:cs typeface="+mn-cs"/>
              </a:rPr>
            </a:br>
            <a:endParaRPr lang="en-US" altLang="en-US" sz="3600" dirty="0">
              <a:latin typeface="Arial" panose="020B0604020202020204" pitchFamily="34" charset="0"/>
              <a:ea typeface="TradeGothic Bold"/>
            </a:endParaRPr>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latin typeface="Arial Rounded MT Bold" panose="020F0704030504030204" pitchFamily="34" charset="0"/>
                <a:ea typeface="TradeGothic Bold"/>
              </a:rPr>
              <a:t>@ArtsInfoGuy</a:t>
            </a:r>
            <a:endParaRPr lang="en-US" altLang="en-US" i="0" dirty="0">
              <a:latin typeface="Arial Rounded MT Bold" panose="020F0704030504030204" pitchFamily="34" charset="0"/>
              <a:ea typeface="TradeGothic Bold"/>
            </a:endParaRPr>
          </a:p>
        </p:txBody>
      </p:sp>
      <p:sp>
        <p:nvSpPr>
          <p:cNvPr id="8" name="Rectangle 3">
            <a:extLst>
              <a:ext uri="{FF2B5EF4-FFF2-40B4-BE49-F238E27FC236}">
                <a16:creationId xmlns:a16="http://schemas.microsoft.com/office/drawing/2014/main" id="{1ED48321-C79C-43F0-8FDC-74498E5F93EF}"/>
              </a:ext>
            </a:extLst>
          </p:cNvPr>
          <p:cNvSpPr>
            <a:spLocks noChangeArrowheads="1"/>
          </p:cNvSpPr>
          <p:nvPr/>
        </p:nvSpPr>
        <p:spPr bwMode="auto">
          <a:xfrm>
            <a:off x="95416" y="5276335"/>
            <a:ext cx="2690669" cy="722994"/>
          </a:xfrm>
          <a:prstGeom prst="rect">
            <a:avLst/>
          </a:prstGeom>
          <a:solidFill>
            <a:srgbClr val="FFFFFF"/>
          </a:solidFill>
          <a:ln w="9525">
            <a:solidFill>
              <a:srgbClr val="666699"/>
            </a:solidFill>
            <a:miter lim="800000"/>
            <a:headEnd/>
            <a:tailEnd/>
          </a:ln>
          <a:effectLst/>
        </p:spPr>
        <p:txBody>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lang="en-US" b="1" kern="0" dirty="0">
                <a:solidFill>
                  <a:srgbClr val="FF0000"/>
                </a:solidFill>
                <a:latin typeface="Arial" pitchFamily="34" charset="0"/>
              </a:rPr>
              <a:t>5.3</a:t>
            </a:r>
            <a:r>
              <a:rPr kumimoji="0" lang="en-US" b="1" i="0" u="none" strike="noStrike" kern="0" cap="none" spc="0" normalizeH="0" baseline="0" noProof="0" dirty="0">
                <a:ln>
                  <a:noFill/>
                </a:ln>
                <a:solidFill>
                  <a:srgbClr val="FF0000"/>
                </a:solidFill>
                <a:effectLst/>
                <a:uLnTx/>
                <a:uFillTx/>
                <a:latin typeface="Arial" pitchFamily="34" charset="0"/>
              </a:rPr>
              <a:t>% of all businesses</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b="1" kern="0" dirty="0">
                <a:solidFill>
                  <a:srgbClr val="FF0000"/>
                </a:solidFill>
                <a:latin typeface="Arial" pitchFamily="34" charset="0"/>
              </a:rPr>
              <a:t>2.0</a:t>
            </a:r>
            <a:r>
              <a:rPr kumimoji="0" lang="en-US" b="1" i="0" u="none" strike="noStrike" kern="0" cap="none" spc="0" normalizeH="0" baseline="0" noProof="0" dirty="0">
                <a:ln>
                  <a:noFill/>
                </a:ln>
                <a:solidFill>
                  <a:srgbClr val="FF0000"/>
                </a:solidFill>
                <a:effectLst/>
                <a:uLnTx/>
                <a:uFillTx/>
                <a:latin typeface="Arial" pitchFamily="34" charset="0"/>
              </a:rPr>
              <a:t>% of all employees</a:t>
            </a:r>
            <a:endParaRPr kumimoji="0" lang="en-US" sz="2000" b="1" i="0" u="none" strike="noStrike" kern="0" cap="none" spc="0" normalizeH="0" baseline="0" noProof="0" dirty="0">
              <a:ln>
                <a:noFill/>
              </a:ln>
              <a:solidFill>
                <a:srgbClr val="FF0000"/>
              </a:solidFill>
              <a:effectLst/>
              <a:uLnTx/>
              <a:uFillTx/>
              <a:latin typeface="Arial" pitchFamily="34" charset="0"/>
            </a:endParaRPr>
          </a:p>
        </p:txBody>
      </p:sp>
    </p:spTree>
    <p:extLst>
      <p:ext uri="{BB962C8B-B14F-4D97-AF65-F5344CB8AC3E}">
        <p14:creationId xmlns:p14="http://schemas.microsoft.com/office/powerpoint/2010/main" val="385542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277142"/>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u="sng" dirty="0">
                <a:solidFill>
                  <a:srgbClr val="000099"/>
                </a:solidFill>
              </a:rPr>
              <a:t>All</a:t>
            </a:r>
            <a:r>
              <a:rPr lang="en-US" sz="2800" dirty="0">
                <a:solidFill>
                  <a:srgbClr val="000099"/>
                </a:solidFill>
              </a:rPr>
              <a:t> U.S. Arts Industries (2014)</a:t>
            </a:r>
            <a:br>
              <a:rPr lang="en-US" sz="2800" dirty="0">
                <a:solidFill>
                  <a:srgbClr val="000099"/>
                </a:solidFill>
              </a:rPr>
            </a:br>
            <a:r>
              <a:rPr lang="en-US" sz="2800" dirty="0">
                <a:solidFill>
                  <a:srgbClr val="000099"/>
                </a:solidFill>
              </a:rPr>
              <a:t>$730 Billion = 4.2 Percent of GDP</a:t>
            </a:r>
          </a:p>
        </p:txBody>
      </p:sp>
      <p:sp>
        <p:nvSpPr>
          <p:cNvPr id="7" name="Rectangle 6"/>
          <p:cNvSpPr>
            <a:spLocks noChangeArrowheads="1"/>
          </p:cNvSpPr>
          <p:nvPr/>
        </p:nvSpPr>
        <p:spPr bwMode="auto">
          <a:xfrm>
            <a:off x="5016616" y="6088072"/>
            <a:ext cx="4102297" cy="415143"/>
          </a:xfrm>
          <a:prstGeom prst="rect">
            <a:avLst/>
          </a:prstGeom>
          <a:noFill/>
          <a:ln w="9525">
            <a:no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endParaRPr lang="en-US" sz="1400" dirty="0">
              <a:solidFill>
                <a:srgbClr val="000099"/>
              </a:solidFill>
              <a:latin typeface="Times New Roman" pitchFamily="18" charset="0"/>
            </a:endParaRPr>
          </a:p>
          <a:p>
            <a:pPr algn="r" eaLnBrk="1" hangingPunct="1"/>
            <a:r>
              <a:rPr lang="en-US" sz="1800" b="1" dirty="0">
                <a:latin typeface="+mj-lt"/>
              </a:rPr>
              <a:t>Source: U.S. Bureau of Economic Analysis</a:t>
            </a:r>
          </a:p>
          <a:p>
            <a:pPr marL="342900" indent="-342900" eaLnBrk="1" hangingPunct="1"/>
            <a:endParaRPr lang="en-US" sz="1400" dirty="0">
              <a:solidFill>
                <a:srgbClr val="000099"/>
              </a:solidFill>
              <a:latin typeface="Times New Roman" pitchFamily="18" charset="0"/>
            </a:endParaRPr>
          </a:p>
        </p:txBody>
      </p:sp>
      <p:graphicFrame>
        <p:nvGraphicFramePr>
          <p:cNvPr id="8" name="Chart 7">
            <a:extLst>
              <a:ext uri="{FF2B5EF4-FFF2-40B4-BE49-F238E27FC236}">
                <a16:creationId xmlns:a16="http://schemas.microsoft.com/office/drawing/2014/main" id="{BD027602-3B08-4677-84FA-3B9F62420167}"/>
              </a:ext>
            </a:extLst>
          </p:cNvPr>
          <p:cNvGraphicFramePr>
            <a:graphicFrameLocks/>
          </p:cNvGraphicFramePr>
          <p:nvPr>
            <p:extLst>
              <p:ext uri="{D42A27DB-BD31-4B8C-83A1-F6EECF244321}">
                <p14:modId xmlns:p14="http://schemas.microsoft.com/office/powerpoint/2010/main" val="2523835796"/>
              </p:ext>
            </p:extLst>
          </p:nvPr>
        </p:nvGraphicFramePr>
        <p:xfrm>
          <a:off x="1378038" y="2189170"/>
          <a:ext cx="7069676" cy="3898902"/>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256301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2" name="Picture 2" descr="Dummy-tank"/>
          <p:cNvPicPr>
            <a:picLocks noChangeAspect="1" noChangeArrowheads="1"/>
          </p:cNvPicPr>
          <p:nvPr/>
        </p:nvPicPr>
        <p:blipFill>
          <a:blip r:embed="rId3" cstate="print"/>
          <a:srcRect/>
          <a:stretch>
            <a:fillRect/>
          </a:stretch>
        </p:blipFill>
        <p:spPr bwMode="auto">
          <a:xfrm>
            <a:off x="1371600" y="1138238"/>
            <a:ext cx="6667500" cy="5345112"/>
          </a:xfrm>
          <a:prstGeom prst="rect">
            <a:avLst/>
          </a:prstGeom>
          <a:noFill/>
        </p:spPr>
      </p:pic>
      <p:sp>
        <p:nvSpPr>
          <p:cNvPr id="409603" name="Text Box 3"/>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Artists and Innovation</a:t>
            </a:r>
          </a:p>
        </p:txBody>
      </p:sp>
    </p:spTree>
    <p:extLst>
      <p:ext uri="{BB962C8B-B14F-4D97-AF65-F5344CB8AC3E}">
        <p14:creationId xmlns:p14="http://schemas.microsoft.com/office/powerpoint/2010/main" val="274424814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File:Dummy aircraft - Oct. 1943.jpg"/>
          <p:cNvPicPr>
            <a:picLocks noChangeAspect="1" noChangeArrowheads="1"/>
          </p:cNvPicPr>
          <p:nvPr/>
        </p:nvPicPr>
        <p:blipFill>
          <a:blip r:embed="rId2" cstate="print"/>
          <a:srcRect/>
          <a:stretch>
            <a:fillRect/>
          </a:stretch>
        </p:blipFill>
        <p:spPr bwMode="auto">
          <a:xfrm>
            <a:off x="4591050" y="3686175"/>
            <a:ext cx="4552950" cy="3171825"/>
          </a:xfrm>
          <a:prstGeom prst="rect">
            <a:avLst/>
          </a:prstGeom>
          <a:noFill/>
          <a:ln w="9525">
            <a:noFill/>
            <a:miter lim="800000"/>
            <a:headEnd/>
            <a:tailEnd/>
          </a:ln>
        </p:spPr>
      </p:pic>
      <p:pic>
        <p:nvPicPr>
          <p:cNvPr id="13314" name="Picture 3"/>
          <p:cNvPicPr>
            <a:picLocks noChangeAspect="1" noChangeArrowheads="1"/>
          </p:cNvPicPr>
          <p:nvPr/>
        </p:nvPicPr>
        <p:blipFill>
          <a:blip r:embed="rId3" cstate="print"/>
          <a:srcRect/>
          <a:stretch>
            <a:fillRect/>
          </a:stretch>
        </p:blipFill>
        <p:spPr bwMode="auto">
          <a:xfrm>
            <a:off x="304800" y="1828800"/>
            <a:ext cx="5124612" cy="3497927"/>
          </a:xfrm>
          <a:prstGeom prst="rect">
            <a:avLst/>
          </a:prstGeom>
          <a:noFill/>
          <a:ln w="9525">
            <a:noFill/>
            <a:miter lim="800000"/>
            <a:headEnd/>
            <a:tailEnd/>
          </a:ln>
        </p:spPr>
      </p:pic>
      <p:sp>
        <p:nvSpPr>
          <p:cNvPr id="5" name="Text Box 3"/>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“Operation Fortitude”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Creativity in the Battlefield</a:t>
            </a:r>
          </a:p>
        </p:txBody>
      </p:sp>
    </p:spTree>
    <p:extLst>
      <p:ext uri="{BB962C8B-B14F-4D97-AF65-F5344CB8AC3E}">
        <p14:creationId xmlns:p14="http://schemas.microsoft.com/office/powerpoint/2010/main" val="29041737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p:cNvPicPr>
            <a:picLocks noChangeAspect="1" noChangeArrowheads="1"/>
          </p:cNvPicPr>
          <p:nvPr/>
        </p:nvPicPr>
        <p:blipFill>
          <a:blip r:embed="rId3" cstate="print"/>
          <a:srcRect/>
          <a:stretch>
            <a:fillRect/>
          </a:stretch>
        </p:blipFill>
        <p:spPr bwMode="auto">
          <a:xfrm>
            <a:off x="2217738" y="228600"/>
            <a:ext cx="5026025" cy="6477000"/>
          </a:xfrm>
          <a:prstGeom prst="rect">
            <a:avLst/>
          </a:prstGeom>
          <a:noFill/>
          <a:ln w="9525">
            <a:noFill/>
            <a:miter lim="800000"/>
            <a:headEnd/>
            <a:tailEnd/>
          </a:ln>
          <a:effectLst/>
        </p:spPr>
      </p:pic>
    </p:spTree>
    <p:extLst>
      <p:ext uri="{BB962C8B-B14F-4D97-AF65-F5344CB8AC3E}">
        <p14:creationId xmlns:p14="http://schemas.microsoft.com/office/powerpoint/2010/main" val="232095831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Text Box 3"/>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Thomas Südhof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2013 Nobel Prize for medicine: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“I owe it all to my bassoon teacher”</a:t>
            </a:r>
          </a:p>
        </p:txBody>
      </p:sp>
      <p:pic>
        <p:nvPicPr>
          <p:cNvPr id="135170" name="Picture 2" descr="sudhof2_news"/>
          <p:cNvPicPr>
            <a:picLocks noChangeAspect="1" noChangeArrowheads="1"/>
          </p:cNvPicPr>
          <p:nvPr/>
        </p:nvPicPr>
        <p:blipFill>
          <a:blip r:embed="rId3" cstate="print"/>
          <a:srcRect/>
          <a:stretch>
            <a:fillRect/>
          </a:stretch>
        </p:blipFill>
        <p:spPr bwMode="auto">
          <a:xfrm>
            <a:off x="1752600" y="2057400"/>
            <a:ext cx="5238750" cy="3486151"/>
          </a:xfrm>
          <a:prstGeom prst="rect">
            <a:avLst/>
          </a:prstGeom>
          <a:noFill/>
        </p:spPr>
      </p:pic>
      <p:sp>
        <p:nvSpPr>
          <p:cNvPr id="4" name="Rectangle 3"/>
          <p:cNvSpPr>
            <a:spLocks noChangeArrowheads="1"/>
          </p:cNvSpPr>
          <p:nvPr/>
        </p:nvSpPr>
        <p:spPr bwMode="auto">
          <a:xfrm>
            <a:off x="685800" y="5715000"/>
            <a:ext cx="8458200" cy="838200"/>
          </a:xfrm>
          <a:prstGeom prst="rect">
            <a:avLst/>
          </a:prstGeom>
          <a:noFill/>
          <a:ln w="9525">
            <a:noFill/>
            <a:miter lim="800000"/>
            <a:headEnd/>
            <a:tailEnd/>
          </a:ln>
          <a:effectLst/>
        </p:spPr>
        <p:txBody>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0" cap="none" spc="0" normalizeH="0" baseline="0" noProof="0" dirty="0">
                <a:ln>
                  <a:noFill/>
                </a:ln>
                <a:solidFill>
                  <a:srgbClr val="FFCC00"/>
                </a:solidFill>
                <a:effectLst/>
                <a:uLnTx/>
                <a:uFillTx/>
                <a:latin typeface="Calibri" panose="020F0502020204030204" pitchFamily="34" charset="0"/>
                <a:ea typeface="+mn-ea"/>
                <a:cs typeface="+mn-cs"/>
              </a:rPr>
              <a:t>Drive for excellence…visual thinking…pattern recognition…problem solving…perseverance</a:t>
            </a:r>
          </a:p>
        </p:txBody>
      </p:sp>
    </p:spTree>
    <p:extLst>
      <p:ext uri="{BB962C8B-B14F-4D97-AF65-F5344CB8AC3E}">
        <p14:creationId xmlns:p14="http://schemas.microsoft.com/office/powerpoint/2010/main" val="266799614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CC00"/>
                </a:solidFill>
                <a:effectLst/>
                <a:uLnTx/>
                <a:uFillTx/>
                <a:latin typeface="Arial" pitchFamily="34" charset="0"/>
                <a:ea typeface="+mn-ea"/>
                <a:cs typeface="+mn-cs"/>
              </a:rPr>
              <a:t>Stone-Aged Flute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CC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CC00"/>
              </a:solidFill>
              <a:effectLst/>
              <a:uLnTx/>
              <a:uFillTx/>
              <a:latin typeface="Arial" pitchFamily="34" charset="0"/>
              <a:ea typeface="+mn-ea"/>
              <a:cs typeface="+mn-cs"/>
            </a:endParaRPr>
          </a:p>
        </p:txBody>
      </p:sp>
      <p:sp>
        <p:nvSpPr>
          <p:cNvPr id="7171" name="AutoShape 6"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2" name="AutoShape 8"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3" name="AutoShape 10"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4" name="AutoShape 12"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5" name="AutoShape 14"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6" name="Rectangle 15"/>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177" name="AutoShape 17"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8" name="AutoShape 19"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pic>
        <p:nvPicPr>
          <p:cNvPr id="7179" name="Picture 38"/>
          <p:cNvPicPr>
            <a:picLocks noChangeAspect="1" noChangeArrowheads="1"/>
          </p:cNvPicPr>
          <p:nvPr/>
        </p:nvPicPr>
        <p:blipFill>
          <a:blip r:embed="rId3" cstate="print"/>
          <a:srcRect/>
          <a:stretch>
            <a:fillRect/>
          </a:stretch>
        </p:blipFill>
        <p:spPr bwMode="auto">
          <a:xfrm>
            <a:off x="800100" y="1917700"/>
            <a:ext cx="7734300" cy="4254500"/>
          </a:xfrm>
          <a:prstGeom prst="rect">
            <a:avLst/>
          </a:prstGeom>
          <a:noFill/>
          <a:ln w="9525">
            <a:noFill/>
            <a:miter lim="800000"/>
            <a:headEnd/>
            <a:tailEnd/>
          </a:ln>
        </p:spPr>
      </p:pic>
    </p:spTree>
    <p:extLst>
      <p:ext uri="{BB962C8B-B14F-4D97-AF65-F5344CB8AC3E}">
        <p14:creationId xmlns:p14="http://schemas.microsoft.com/office/powerpoint/2010/main" val="2731980618"/>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ChangeArrowheads="1"/>
          </p:cNvSpPr>
          <p:nvPr/>
        </p:nvSpPr>
        <p:spPr bwMode="auto">
          <a:xfrm>
            <a:off x="1295400" y="228600"/>
            <a:ext cx="7543800" cy="1143000"/>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tx2"/>
                </a:solidFill>
                <a:effectLst/>
                <a:uLnTx/>
                <a:uFillTx/>
                <a:cs typeface="Arial" pitchFamily="34" charset="0"/>
              </a:rPr>
              <a:t>Improved Academic Performance</a:t>
            </a:r>
            <a:r>
              <a:rPr kumimoji="0" lang="en-US" sz="3200" b="1" i="0" u="sng" strike="noStrike" kern="0" cap="none" spc="0" normalizeH="0" baseline="0" noProof="0" dirty="0">
                <a:ln>
                  <a:noFill/>
                </a:ln>
                <a:solidFill>
                  <a:schemeClr val="tx2"/>
                </a:solidFill>
                <a:effectLst/>
                <a:uLnTx/>
                <a:uFillTx/>
                <a:latin typeface="Times New Roman" pitchFamily="18" charset="0"/>
              </a:rPr>
              <a:t> </a:t>
            </a:r>
          </a:p>
        </p:txBody>
      </p:sp>
      <p:pic>
        <p:nvPicPr>
          <p:cNvPr id="110596" name="Picture 4" descr="Band kicked off the field">
            <a:hlinkClick r:id="rId3" tooltip="The band performs at a competition at Millbrook High School where they won 'Best Music.'"/>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724" y="5715000"/>
            <a:ext cx="1719875" cy="1143000"/>
          </a:xfrm>
          <a:prstGeom prst="rect">
            <a:avLst/>
          </a:prstGeom>
          <a:noFill/>
        </p:spPr>
      </p:pic>
      <p:pic>
        <p:nvPicPr>
          <p:cNvPr id="110598" name="Picture 6" descr="Students in ceramics teacher Tamera Burns’s class picked some of their work to show.  The display consists of wheel thrown pieces, coil pots, hand built tiles, and sgraffito.  Credit: Susie Buck and Molly Lynch for Manchester Essex Multimedia Onl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77683" y="5791200"/>
            <a:ext cx="2008717" cy="990600"/>
          </a:xfrm>
          <a:prstGeom prst="rect">
            <a:avLst/>
          </a:prstGeom>
          <a:noFill/>
        </p:spPr>
      </p:pic>
      <p:pic>
        <p:nvPicPr>
          <p:cNvPr id="7" name="Picture 2" descr="GCSE Exams"/>
          <p:cNvPicPr>
            <a:picLocks noChangeAspect="1" noChangeArrowheads="1"/>
          </p:cNvPicPr>
          <p:nvPr/>
        </p:nvPicPr>
        <p:blipFill>
          <a:blip r:embed="rId6" cstate="print"/>
          <a:srcRect/>
          <a:stretch>
            <a:fillRect/>
          </a:stretch>
        </p:blipFill>
        <p:spPr bwMode="auto">
          <a:xfrm>
            <a:off x="1524000" y="1295400"/>
            <a:ext cx="6450543" cy="4038600"/>
          </a:xfrm>
          <a:prstGeom prst="rect">
            <a:avLst/>
          </a:prstGeom>
          <a:noFill/>
        </p:spPr>
      </p:pic>
      <p:pic>
        <p:nvPicPr>
          <p:cNvPr id="110600" name="Picture 8" descr="Arts &amp; Learning Theatre classes">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62416" y="5715000"/>
            <a:ext cx="1776684" cy="1143000"/>
          </a:xfrm>
          <a:prstGeom prst="rect">
            <a:avLst/>
          </a:prstGeom>
          <a:noFill/>
        </p:spPr>
      </p:pic>
    </p:spTree>
    <p:extLst>
      <p:ext uri="{BB962C8B-B14F-4D97-AF65-F5344CB8AC3E}">
        <p14:creationId xmlns:p14="http://schemas.microsoft.com/office/powerpoint/2010/main" val="298844446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295400" y="609600"/>
            <a:ext cx="7239000" cy="1143000"/>
          </a:xfrm>
        </p:spPr>
        <p:txBody>
          <a:bodyPr/>
          <a:lstStyle/>
          <a:p>
            <a:pPr eaLnBrk="1" hangingPunct="1"/>
            <a:r>
              <a:rPr lang="en-US" sz="4000" b="1" dirty="0">
                <a:latin typeface="Arial" pitchFamily="34" charset="0"/>
                <a:cs typeface="Arial" pitchFamily="34" charset="0"/>
              </a:rPr>
              <a:t>Arts in Healthcare Benefits</a:t>
            </a:r>
          </a:p>
        </p:txBody>
      </p:sp>
      <p:sp>
        <p:nvSpPr>
          <p:cNvPr id="12" name="Rectangle 3"/>
          <p:cNvSpPr txBox="1">
            <a:spLocks noChangeArrowheads="1"/>
          </p:cNvSpPr>
          <p:nvPr/>
        </p:nvSpPr>
        <p:spPr bwMode="auto">
          <a:xfrm>
            <a:off x="580684" y="1828786"/>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length of hospital stay</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Fewer medical visits</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use of pain and anxiety med’s</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Improved recovery time</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depression</a:t>
            </a:r>
          </a:p>
          <a:p>
            <a:pPr marL="342900" marR="0" lvl="0" indent="-342900" defTabSz="91440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FFFFFF"/>
              </a:solidFill>
              <a:effectLst/>
              <a:uLnTx/>
              <a:uFillTx/>
            </a:endParaRPr>
          </a:p>
        </p:txBody>
      </p:sp>
      <p:pic>
        <p:nvPicPr>
          <p:cNvPr id="453636" name="Picture 4" descr="http://urbnexplorer.files.wordpress.com/2012/05/luriechildrens0512_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8764" y="4267200"/>
            <a:ext cx="3354436" cy="2514599"/>
          </a:xfrm>
          <a:prstGeom prst="rect">
            <a:avLst/>
          </a:prstGeom>
          <a:noFill/>
        </p:spPr>
      </p:pic>
    </p:spTree>
    <p:extLst>
      <p:ext uri="{BB962C8B-B14F-4D97-AF65-F5344CB8AC3E}">
        <p14:creationId xmlns:p14="http://schemas.microsoft.com/office/powerpoint/2010/main" val="377085376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p:nvPr>
        </p:nvSpPr>
        <p:spPr bwMode="auto">
          <a:xfrm>
            <a:off x="0" y="1302542"/>
            <a:ext cx="9144000" cy="589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i="1" dirty="0">
                <a:solidFill>
                  <a:srgbClr val="000099"/>
                </a:solidFill>
              </a:rPr>
              <a:t>Appreciating Our Cultural Assets </a:t>
            </a:r>
          </a:p>
        </p:txBody>
      </p:sp>
      <p:pic>
        <p:nvPicPr>
          <p:cNvPr id="7" name="Picture 1" descr="The four bare hooks on the Louvre wall that once held the Mona Lis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6522" y="1892300"/>
            <a:ext cx="3390955" cy="4606048"/>
          </a:xfrm>
          <a:prstGeom prst="rect">
            <a:avLst/>
          </a:prstGeom>
          <a:noFill/>
          <a:ln w="9525">
            <a:noFill/>
            <a:miter lim="800000"/>
            <a:headEnd/>
            <a:tailEnd/>
          </a:ln>
        </p:spPr>
      </p:pic>
    </p:spTree>
    <p:extLst>
      <p:ext uri="{BB962C8B-B14F-4D97-AF65-F5344CB8AC3E}">
        <p14:creationId xmlns:p14="http://schemas.microsoft.com/office/powerpoint/2010/main" val="273567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 y="2775782"/>
            <a:ext cx="9144001" cy="1143000"/>
          </a:xfrm>
          <a:prstGeom prst="rect">
            <a:avLst/>
          </a:prstGeom>
          <a:noFill/>
          <a:ln w="9525">
            <a:noFill/>
            <a:miter lim="800000"/>
            <a:headEnd/>
            <a:tailEnd/>
          </a:ln>
          <a:effectLst/>
        </p:spPr>
        <p:txBody>
          <a:bodyPr anchor="ctr"/>
          <a:lstStyle/>
          <a:p>
            <a:pPr algn="ctr" eaLnBrk="1" hangingPunct="1"/>
            <a:endParaRPr lang="en-US" sz="5400" b="1" i="1" dirty="0">
              <a:solidFill>
                <a:srgbClr val="000099"/>
              </a:solidFill>
              <a:latin typeface="+mj-lt"/>
            </a:endParaRPr>
          </a:p>
          <a:p>
            <a:pPr algn="ctr" eaLnBrk="1" hangingPunct="1"/>
            <a:r>
              <a:rPr lang="en-US" sz="5400" b="1" i="1" dirty="0">
                <a:solidFill>
                  <a:srgbClr val="000099"/>
                </a:solidFill>
                <a:latin typeface="Arial" panose="020B0604020202020204" pitchFamily="34" charset="0"/>
                <a:cs typeface="Arial" panose="020B0604020202020204" pitchFamily="34" charset="0"/>
              </a:rPr>
              <a:t>The Arts Mean Business!</a:t>
            </a:r>
            <a:br>
              <a:rPr lang="en-US" sz="6000" b="1" dirty="0">
                <a:solidFill>
                  <a:srgbClr val="000099"/>
                </a:solidFill>
                <a:latin typeface="Arial" panose="020B0604020202020204" pitchFamily="34" charset="0"/>
                <a:cs typeface="Arial" panose="020B0604020202020204" pitchFamily="34" charset="0"/>
              </a:rPr>
            </a:br>
            <a:br>
              <a:rPr lang="en-US" sz="4800" b="1" dirty="0">
                <a:solidFill>
                  <a:srgbClr val="000099"/>
                </a:solidFill>
                <a:latin typeface="+mn-lt"/>
                <a:cs typeface="Arial" panose="020B0604020202020204" pitchFamily="34" charset="0"/>
              </a:rPr>
            </a:br>
            <a:r>
              <a:rPr lang="en-US" sz="3200" b="1" dirty="0">
                <a:solidFill>
                  <a:srgbClr val="000099"/>
                </a:solidFill>
                <a:latin typeface="+mn-lt"/>
                <a:cs typeface="Arial" panose="020B0604020202020204" pitchFamily="34" charset="0"/>
              </a:rPr>
              <a:t>AmericansForTheArts.org/AEP5</a:t>
            </a:r>
          </a:p>
          <a:p>
            <a:pPr algn="ctr" eaLnBrk="1" hangingPunct="1"/>
            <a:endParaRPr lang="en-US" sz="3200" b="1" dirty="0">
              <a:solidFill>
                <a:srgbClr val="000099"/>
              </a:solidFill>
              <a:latin typeface="+mn-lt"/>
              <a:cs typeface="Arial" panose="020B0604020202020204" pitchFamily="34" charset="0"/>
            </a:endParaRPr>
          </a:p>
          <a:p>
            <a:pPr algn="ctr" eaLnBrk="1" hangingPunct="1"/>
            <a:r>
              <a:rPr lang="en-US" sz="3200" b="1" i="1" dirty="0">
                <a:solidFill>
                  <a:srgbClr val="000099"/>
                </a:solidFill>
                <a:latin typeface="+mn-lt"/>
                <a:cs typeface="Arial" panose="020B0604020202020204" pitchFamily="34" charset="0"/>
              </a:rPr>
              <a:t>rcohen@artsusa.org</a:t>
            </a:r>
          </a:p>
        </p:txBody>
      </p:sp>
      <p:sp>
        <p:nvSpPr>
          <p:cNvPr id="4"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411817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895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285512"/>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Americans Value The Arts</a:t>
            </a:r>
            <a:endParaRPr lang="en-US" altLang="en-US" dirty="0">
              <a:latin typeface="Arial" panose="020B0604020202020204" pitchFamily="34" charset="0"/>
              <a:ea typeface="TradeGothic Bold"/>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44417" y="1774822"/>
            <a:ext cx="4047214" cy="5084532"/>
          </a:xfrm>
          <a:prstGeom prst="rect">
            <a:avLst/>
          </a:prstGeom>
        </p:spPr>
      </p:pic>
      <p:sp>
        <p:nvSpPr>
          <p:cNvPr id="7"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rPr>
              <a:t>@ArtsInfoGuy</a:t>
            </a:r>
            <a:endParaRPr kumimoji="0" lang="en-US" altLang="en-US" sz="12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endParaRPr>
          </a:p>
        </p:txBody>
      </p:sp>
    </p:spTree>
    <p:extLst>
      <p:ext uri="{BB962C8B-B14F-4D97-AF65-F5344CB8AC3E}">
        <p14:creationId xmlns:p14="http://schemas.microsoft.com/office/powerpoint/2010/main" val="354909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399" y="304800"/>
            <a:ext cx="8643257"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3399"/>
                </a:solidFill>
                <a:effectLst/>
                <a:uLnTx/>
                <a:uFillTx/>
                <a:latin typeface="Arial" charset="0"/>
                <a:ea typeface="+mn-ea"/>
                <a:cs typeface="+mn-cs"/>
              </a:rPr>
              <a:t>Americans Value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3399"/>
                </a:solidFill>
                <a:effectLst/>
                <a:uLnTx/>
                <a:uFillTx/>
                <a:latin typeface="Arial" charset="0"/>
                <a:ea typeface="+mn-ea"/>
                <a:cs typeface="+mn-cs"/>
              </a:rPr>
              <a:t>Pragmatic Benefits Too!</a:t>
            </a:r>
          </a:p>
        </p:txBody>
      </p:sp>
      <p:pic>
        <p:nvPicPr>
          <p:cNvPr id="3" name="Picture 2"/>
          <p:cNvPicPr>
            <a:picLocks noChangeAspect="1"/>
          </p:cNvPicPr>
          <p:nvPr/>
        </p:nvPicPr>
        <p:blipFill rotWithShape="1">
          <a:blip r:embed="rId3"/>
          <a:srcRect l="14762" t="12575" r="13968" b="36067"/>
          <a:stretch/>
        </p:blipFill>
        <p:spPr>
          <a:xfrm>
            <a:off x="362857" y="1611005"/>
            <a:ext cx="8432800" cy="3418195"/>
          </a:xfrm>
          <a:prstGeom prst="rect">
            <a:avLst/>
          </a:prstGeom>
        </p:spPr>
      </p:pic>
      <p:sp>
        <p:nvSpPr>
          <p:cNvPr id="5" name="Rectangle 3"/>
          <p:cNvSpPr>
            <a:spLocks noChangeArrowheads="1"/>
          </p:cNvSpPr>
          <p:nvPr/>
        </p:nvSpPr>
        <p:spPr bwMode="auto">
          <a:xfrm>
            <a:off x="414793" y="5181141"/>
            <a:ext cx="8763000" cy="1455738"/>
          </a:xfrm>
          <a:prstGeom prst="rect">
            <a:avLst/>
          </a:prstGeom>
          <a:noFill/>
          <a:ln w="9525">
            <a:noFill/>
            <a:miter lim="800000"/>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0000"/>
                </a:solidFill>
                <a:effectLst/>
                <a:uLnTx/>
                <a:uFillTx/>
                <a:latin typeface="Arial" pitchFamily="34" charset="0"/>
                <a:ea typeface="+mn-ea"/>
                <a:cs typeface="+mn-cs"/>
              </a:rPr>
              <a:t>“Tell every one of your Senators about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0000"/>
                </a:solidFill>
                <a:effectLst/>
                <a:uLnTx/>
                <a:uFillTx/>
                <a:latin typeface="Arial" pitchFamily="34" charset="0"/>
                <a:ea typeface="+mn-ea"/>
                <a:cs typeface="+mn-cs"/>
              </a:rPr>
              <a:t>  economic benefits of the 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Arial" pitchFamily="34" charset="0"/>
                <a:ea typeface="+mn-ea"/>
                <a:cs typeface="+mn-cs"/>
              </a:rPr>
              <a:t>  -U.S. Senator Tom Udall (NM)</a:t>
            </a:r>
            <a:endParaRPr kumimoji="0" lang="en-US" sz="32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50260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9675" y="1447800"/>
            <a:ext cx="3435350" cy="5334000"/>
          </a:xfrm>
          <a:prstGeom prst="rect">
            <a:avLst/>
          </a:prstGeom>
          <a:noFill/>
          <a:ln w="9525">
            <a:noFill/>
            <a:miter lim="800000"/>
            <a:headEnd/>
            <a:tailEnd/>
          </a:ln>
        </p:spPr>
      </p:pic>
      <p:pic>
        <p:nvPicPr>
          <p:cNvPr id="8195" name="Picture 6" descr="SHAME FLUTE by zus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2400300"/>
            <a:ext cx="2462213" cy="3695700"/>
          </a:xfrm>
          <a:prstGeom prst="rect">
            <a:avLst/>
          </a:prstGeom>
          <a:noFill/>
          <a:ln w="9525">
            <a:noFill/>
            <a:miter lim="800000"/>
            <a:headEnd/>
            <a:tailEnd/>
          </a:ln>
        </p:spPr>
      </p:pic>
      <p:sp>
        <p:nvSpPr>
          <p:cNvPr id="8196" name="Text Box 7"/>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CC00"/>
                </a:solidFill>
                <a:effectLst/>
                <a:uLnTx/>
                <a:uFillTx/>
                <a:latin typeface="Arial" pitchFamily="34" charset="0"/>
                <a:ea typeface="+mn-ea"/>
                <a:cs typeface="+mn-cs"/>
              </a:rPr>
              <a:t>The Shame Flute </a:t>
            </a:r>
          </a:p>
        </p:txBody>
      </p:sp>
    </p:spTree>
    <p:extLst>
      <p:ext uri="{BB962C8B-B14F-4D97-AF65-F5344CB8AC3E}">
        <p14:creationId xmlns:p14="http://schemas.microsoft.com/office/powerpoint/2010/main" val="427235107"/>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80" y="2350294"/>
            <a:ext cx="9089379" cy="4114551"/>
          </a:xfrm>
          <a:prstGeom prst="rect">
            <a:avLst/>
          </a:prstGeom>
        </p:spPr>
      </p:pic>
      <p:sp>
        <p:nvSpPr>
          <p:cNvPr id="11" name="Title 2"/>
          <p:cNvSpPr txBox="1">
            <a:spLocks/>
          </p:cNvSpPr>
          <p:nvPr/>
        </p:nvSpPr>
        <p:spPr bwMode="auto">
          <a:xfrm>
            <a:off x="0" y="1404662"/>
            <a:ext cx="9144000" cy="868362"/>
          </a:xfrm>
          <a:prstGeom prst="rect">
            <a:avLst/>
          </a:prstGeom>
          <a:noFill/>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sz="4000" b="1" i="0" kern="1200">
                <a:solidFill>
                  <a:srgbClr val="004282"/>
                </a:solidFill>
                <a:latin typeface="Arial"/>
                <a:ea typeface="+mj-ea"/>
                <a:cs typeface="TradeGothic Bold"/>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r>
              <a:rPr lang="en-US" sz="3200" dirty="0">
                <a:solidFill>
                  <a:srgbClr val="000099"/>
                </a:solidFill>
              </a:rPr>
              <a:t>Most Comprehensive Study Ever!</a:t>
            </a:r>
          </a:p>
          <a:p>
            <a:r>
              <a:rPr lang="en-US" sz="1800" dirty="0">
                <a:solidFill>
                  <a:srgbClr val="000099"/>
                </a:solidFill>
              </a:rPr>
              <a:t>341 Study Regions in all 50 States—</a:t>
            </a:r>
            <a:r>
              <a:rPr lang="en-US" sz="1800" i="1" dirty="0">
                <a:solidFill>
                  <a:srgbClr val="000099"/>
                </a:solidFill>
              </a:rPr>
              <a:t>including Santa Barbara County!</a:t>
            </a:r>
            <a:endParaRPr lang="en-US" sz="2000" i="1" dirty="0">
              <a:solidFill>
                <a:srgbClr val="000099"/>
              </a:solidFill>
            </a:endParaRPr>
          </a:p>
        </p:txBody>
      </p:sp>
      <p:sp>
        <p:nvSpPr>
          <p:cNvPr id="6"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3347" y="4773213"/>
            <a:ext cx="143010" cy="143010"/>
          </a:xfrm>
          <a:prstGeom prst="rect">
            <a:avLst/>
          </a:prstGeom>
          <a:solidFill>
            <a:schemeClr val="accent1">
              <a:alpha val="0"/>
            </a:schemeClr>
          </a:solidFill>
          <a:ln w="9525">
            <a:noFill/>
            <a:miter lim="800000"/>
            <a:headEnd/>
            <a:tailEnd/>
          </a:ln>
        </p:spPr>
      </p:pic>
    </p:spTree>
    <p:extLst>
      <p:ext uri="{BB962C8B-B14F-4D97-AF65-F5344CB8AC3E}">
        <p14:creationId xmlns:p14="http://schemas.microsoft.com/office/powerpoint/2010/main" val="260009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2000" autoRev="1" fill="hold" nodeType="clickEffect">
                                  <p:stCondLst>
                                    <p:cond delay="0"/>
                                  </p:stCondLst>
                                  <p:childTnLst>
                                    <p:animScale>
                                      <p:cBhvr>
                                        <p:cTn id="6" dur="500" fill="hold"/>
                                        <p:tgtEl>
                                          <p:spTgt spid="4"/>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23853"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rgbClr val="000099"/>
                </a:solidFill>
                <a:latin typeface="Arial" panose="020B0604020202020204" pitchFamily="34" charset="0"/>
                <a:ea typeface="+mn-ea"/>
                <a:cs typeface="Arial" panose="020B0604020202020204" pitchFamily="34" charset="0"/>
              </a:rPr>
              <a:t>$198.6 Million in Spending (2015)</a:t>
            </a:r>
          </a:p>
        </p:txBody>
      </p:sp>
      <p:graphicFrame>
        <p:nvGraphicFramePr>
          <p:cNvPr id="6" name="Object 2"/>
          <p:cNvGraphicFramePr>
            <a:graphicFrameLocks noChangeAspect="1"/>
          </p:cNvGraphicFramePr>
          <p:nvPr>
            <p:extLst>
              <p:ext uri="{D42A27DB-BD31-4B8C-83A1-F6EECF244321}">
                <p14:modId xmlns:p14="http://schemas.microsoft.com/office/powerpoint/2010/main" val="2523210787"/>
              </p:ext>
            </p:extLst>
          </p:nvPr>
        </p:nvGraphicFramePr>
        <p:xfrm>
          <a:off x="0" y="2972440"/>
          <a:ext cx="9114020" cy="3355184"/>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268247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Jobs Supported (FTE)</a:t>
            </a:r>
            <a:endParaRPr lang="en-US" altLang="en-US" sz="3600" dirty="0">
              <a:latin typeface="Arial" panose="020B0604020202020204" pitchFamily="34" charset="0"/>
              <a:ea typeface="TradeGothic Bold"/>
            </a:endParaRPr>
          </a:p>
        </p:txBody>
      </p:sp>
      <p:sp>
        <p:nvSpPr>
          <p:cNvPr id="4" name="Subtitle 3"/>
          <p:cNvSpPr>
            <a:spLocks noGrp="1"/>
          </p:cNvSpPr>
          <p:nvPr>
            <p:ph type="subTitle" idx="1"/>
          </p:nvPr>
        </p:nvSpPr>
        <p:spPr>
          <a:xfrm>
            <a:off x="0" y="3320280"/>
            <a:ext cx="9144000" cy="1752600"/>
          </a:xfrm>
        </p:spPr>
        <p:txBody>
          <a:bodyPr/>
          <a:lstStyle/>
          <a:p>
            <a:pPr lvl="0" fontAlgn="auto">
              <a:spcBef>
                <a:spcPts val="0"/>
              </a:spcBef>
              <a:spcAft>
                <a:spcPts val="0"/>
              </a:spcAft>
            </a:pPr>
            <a:r>
              <a:rPr lang="en-US" sz="8000" b="1" i="0" dirty="0">
                <a:solidFill>
                  <a:srgbClr val="000099"/>
                </a:solidFill>
                <a:latin typeface="Calibri" panose="020F0502020204030204"/>
                <a:cs typeface="+mn-cs"/>
              </a:rPr>
              <a:t>5,857</a:t>
            </a:r>
            <a:endParaRPr lang="en-US" sz="2800" dirty="0"/>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40204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Government Revenue</a:t>
            </a:r>
            <a:br>
              <a:rPr lang="en-US" altLang="en-US" sz="3200" dirty="0">
                <a:latin typeface="Arial" panose="020B0604020202020204" pitchFamily="34" charset="0"/>
                <a:ea typeface="TradeGothic Bold"/>
              </a:rPr>
            </a:br>
            <a:r>
              <a:rPr lang="en-US" altLang="en-US" sz="2800" dirty="0">
                <a:latin typeface="Arial" panose="020B0604020202020204" pitchFamily="34" charset="0"/>
                <a:ea typeface="TradeGothic Bold"/>
              </a:rPr>
              <a:t>(Local &amp; State)</a:t>
            </a:r>
            <a:endParaRPr lang="en-US" altLang="en-US" sz="3600" dirty="0">
              <a:latin typeface="Arial" panose="020B0604020202020204" pitchFamily="34" charset="0"/>
              <a:ea typeface="TradeGothic Bold"/>
            </a:endParaRPr>
          </a:p>
        </p:txBody>
      </p:sp>
      <p:sp>
        <p:nvSpPr>
          <p:cNvPr id="4" name="Subtitle 3"/>
          <p:cNvSpPr>
            <a:spLocks noGrp="1"/>
          </p:cNvSpPr>
          <p:nvPr>
            <p:ph type="subTitle" idx="1"/>
          </p:nvPr>
        </p:nvSpPr>
        <p:spPr>
          <a:xfrm>
            <a:off x="-8092" y="3364670"/>
            <a:ext cx="9144000" cy="1752600"/>
          </a:xfrm>
        </p:spPr>
        <p:txBody>
          <a:bodyPr/>
          <a:lstStyle/>
          <a:p>
            <a:pPr lvl="0" fontAlgn="auto">
              <a:spcBef>
                <a:spcPts val="0"/>
              </a:spcBef>
              <a:spcAft>
                <a:spcPts val="0"/>
              </a:spcAft>
            </a:pPr>
            <a:r>
              <a:rPr lang="en-US" sz="8000" b="1" i="0" dirty="0">
                <a:solidFill>
                  <a:srgbClr val="000099"/>
                </a:solidFill>
                <a:latin typeface="Calibri" panose="020F0502020204030204"/>
                <a:cs typeface="+mn-cs"/>
              </a:rPr>
              <a:t>$19.1 Million</a:t>
            </a:r>
            <a:endParaRPr lang="en-US" sz="2800" dirty="0"/>
          </a:p>
        </p:txBody>
      </p:sp>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60524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11220" y="154015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Attendees Spent </a:t>
            </a:r>
            <a:br>
              <a:rPr lang="en-US" altLang="en-US" sz="3200" dirty="0">
                <a:latin typeface="Arial" panose="020B0604020202020204" pitchFamily="34" charset="0"/>
                <a:ea typeface="TradeGothic Bold"/>
              </a:rPr>
            </a:br>
            <a:r>
              <a:rPr lang="en-US" altLang="en-US" sz="3200" dirty="0">
                <a:latin typeface="Arial" panose="020B0604020202020204" pitchFamily="34" charset="0"/>
                <a:ea typeface="TradeGothic Bold"/>
              </a:rPr>
              <a:t>$28.25 Per Person, Per Event</a:t>
            </a:r>
            <a:endParaRPr lang="en-US" altLang="en-US" sz="3600" dirty="0">
              <a:latin typeface="Arial" panose="020B0604020202020204" pitchFamily="34" charset="0"/>
              <a:ea typeface="TradeGothic Bold"/>
            </a:endParaRPr>
          </a:p>
        </p:txBody>
      </p:sp>
      <p:graphicFrame>
        <p:nvGraphicFramePr>
          <p:cNvPr id="6" name="Chart 5">
            <a:extLst/>
          </p:cNvPr>
          <p:cNvGraphicFramePr>
            <a:graphicFrameLocks/>
          </p:cNvGraphicFramePr>
          <p:nvPr>
            <p:extLst>
              <p:ext uri="{D42A27DB-BD31-4B8C-83A1-F6EECF244321}">
                <p14:modId xmlns:p14="http://schemas.microsoft.com/office/powerpoint/2010/main" val="2312173668"/>
              </p:ext>
            </p:extLst>
          </p:nvPr>
        </p:nvGraphicFramePr>
        <p:xfrm>
          <a:off x="0" y="2421695"/>
          <a:ext cx="9144000" cy="404315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11775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5051" y="1830030"/>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Audiences: Local vs. Non-Local</a:t>
            </a:r>
          </a:p>
        </p:txBody>
      </p:sp>
      <p:graphicFrame>
        <p:nvGraphicFramePr>
          <p:cNvPr id="7" name="Object 2"/>
          <p:cNvGraphicFramePr>
            <a:graphicFrameLocks noChangeAspect="1"/>
          </p:cNvGraphicFramePr>
          <p:nvPr>
            <p:extLst>
              <p:ext uri="{D42A27DB-BD31-4B8C-83A1-F6EECF244321}">
                <p14:modId xmlns:p14="http://schemas.microsoft.com/office/powerpoint/2010/main" val="654630598"/>
              </p:ext>
            </p:extLst>
          </p:nvPr>
        </p:nvGraphicFramePr>
        <p:xfrm>
          <a:off x="-214686" y="2698392"/>
          <a:ext cx="8590309" cy="345327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0"/>
          </p:nvPr>
        </p:nvSpPr>
        <p:spPr bwMode="auto">
          <a:xfrm>
            <a:off x="39919"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1895234096"/>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ponso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Pro-Regula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14733</TotalTime>
  <Words>2856</Words>
  <Application>Microsoft Office PowerPoint</Application>
  <PresentationFormat>On-screen Show (4:3)</PresentationFormat>
  <Paragraphs>228</Paragraphs>
  <Slides>26</Slides>
  <Notes>25</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26</vt:i4>
      </vt:variant>
    </vt:vector>
  </HeadingPairs>
  <TitlesOfParts>
    <vt:vector size="43" baseType="lpstr">
      <vt:lpstr>Arial</vt:lpstr>
      <vt:lpstr>Arial Rounded MT Bold</vt:lpstr>
      <vt:lpstr>Calibri</vt:lpstr>
      <vt:lpstr>Fairfield LH Light</vt:lpstr>
      <vt:lpstr>MyriadPro-Regular</vt:lpstr>
      <vt:lpstr>Times New Roman</vt:lpstr>
      <vt:lpstr>Trade Gothic LT Std</vt:lpstr>
      <vt:lpstr>TradeGothic</vt:lpstr>
      <vt:lpstr>TradeGothic Bold</vt:lpstr>
      <vt:lpstr>Wingdings</vt:lpstr>
      <vt:lpstr>Title</vt:lpstr>
      <vt:lpstr>Page Option 1</vt:lpstr>
      <vt:lpstr>Page Option 2</vt:lpstr>
      <vt:lpstr>Sponsor Page</vt:lpstr>
      <vt:lpstr>Ribbons</vt:lpstr>
      <vt:lpstr>1_Ribbons</vt:lpstr>
      <vt:lpstr>2_Default Design</vt:lpstr>
      <vt:lpstr>Santa Barbara County!</vt:lpstr>
      <vt:lpstr>PowerPoint Presentation</vt:lpstr>
      <vt:lpstr>PowerPoint Presentation</vt:lpstr>
      <vt:lpstr>PowerPoint Presentation</vt:lpstr>
      <vt:lpstr>$198.6 Million in Spending (2015)</vt:lpstr>
      <vt:lpstr>Jobs Supported (FTE)</vt:lpstr>
      <vt:lpstr>Government Revenue (Local &amp; State)</vt:lpstr>
      <vt:lpstr>Attendees Spent  $28.25 Per Person, Per Event</vt:lpstr>
      <vt:lpstr>Audiences: Local vs. Non-Local</vt:lpstr>
      <vt:lpstr>Event-Related Spending Local vs. Non-Local</vt:lpstr>
      <vt:lpstr>Arts Volunteerism</vt:lpstr>
      <vt:lpstr>PowerPoint Presentation</vt:lpstr>
      <vt:lpstr>Americans Value The Arts</vt:lpstr>
      <vt:lpstr>Creative Santa Barbara County 1,322 Arts-Related Business Employ 4,649 People  </vt:lpstr>
      <vt:lpstr>All U.S. Arts Industries (2014) $730 Billion = 4.2 Percent of GDP</vt:lpstr>
      <vt:lpstr>PowerPoint Presentation</vt:lpstr>
      <vt:lpstr>PowerPoint Presentation</vt:lpstr>
      <vt:lpstr>PowerPoint Presentation</vt:lpstr>
      <vt:lpstr>PowerPoint Presentation</vt:lpstr>
      <vt:lpstr>PowerPoint Presentation</vt:lpstr>
      <vt:lpstr>Arts in Healthcare Benefits</vt:lpstr>
      <vt:lpstr>Appreciating Our Cultural Assets </vt:lpstr>
      <vt:lpstr>PowerPoint Presentation</vt:lpstr>
      <vt:lpstr>PowerPoint Presentation</vt:lpstr>
      <vt:lpstr>Americans Value The Arts</vt:lpstr>
      <vt:lpstr>PowerPoint Presentation</vt:lpstr>
    </vt:vector>
  </TitlesOfParts>
  <Company>Sagetopia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Song Han</dc:creator>
  <cp:lastModifiedBy>Randy Cohen</cp:lastModifiedBy>
  <cp:revision>326</cp:revision>
  <cp:lastPrinted>2017-06-06T15:45:14Z</cp:lastPrinted>
  <dcterms:created xsi:type="dcterms:W3CDTF">2017-05-23T19:19:09Z</dcterms:created>
  <dcterms:modified xsi:type="dcterms:W3CDTF">2017-10-26T19:26:04Z</dcterms:modified>
</cp:coreProperties>
</file>